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12B"/>
    <a:srgbClr val="00693E"/>
    <a:srgbClr val="C4DD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138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32520" y="2199352"/>
            <a:ext cx="2331720" cy="584775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endParaRPr sz="3800" b="0" i="0" dirty="0">
              <a:solidFill>
                <a:srgbClr val="C4DD88"/>
              </a:solidFill>
              <a:latin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9806" y="1496943"/>
            <a:ext cx="5395209" cy="70788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4600" b="0" i="0" dirty="0" smtClean="0">
                <a:solidFill>
                  <a:srgbClr val="FFFFFF"/>
                </a:solidFill>
                <a:latin typeface="Georgia"/>
              </a:rPr>
              <a:t>Blurred Lines:</a:t>
            </a:r>
            <a:endParaRPr sz="4600" b="0" i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2012" y="4883049"/>
            <a:ext cx="6217920" cy="34747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0" i="1" dirty="0">
                <a:solidFill>
                  <a:srgbClr val="FFFFFF"/>
                </a:solidFill>
                <a:latin typeface="Aptos"/>
              </a:rPr>
              <a:t>Trustees of Dartmouth College v. Woodward (1819)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48246" y="4119340"/>
            <a:ext cx="1828800" cy="15388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endParaRPr sz="1000" b="1" i="0" dirty="0">
              <a:solidFill>
                <a:srgbClr val="C4DD88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2012" y="2784127"/>
            <a:ext cx="4780511" cy="1384995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b="0" i="0" dirty="0">
                <a:solidFill>
                  <a:srgbClr val="FFFFFF"/>
                </a:solidFill>
                <a:latin typeface="Georgia"/>
              </a:rPr>
              <a:t>When does public oversight </a:t>
            </a:r>
            <a:endParaRPr lang="en-US" b="0" i="0" dirty="0" smtClean="0">
              <a:solidFill>
                <a:srgbClr val="FFFFFF"/>
              </a:solidFill>
              <a:latin typeface="Georgia"/>
            </a:endParaRPr>
          </a:p>
          <a:p>
            <a:pPr algn="l">
              <a:lnSpc>
                <a:spcPct val="100000"/>
              </a:lnSpc>
              <a:spcAft>
                <a:spcPts val="0"/>
              </a:spcAft>
            </a:pPr>
            <a:endParaRPr lang="en-US" b="0" i="0" dirty="0" smtClean="0">
              <a:solidFill>
                <a:srgbClr val="FFFFFF"/>
              </a:solidFill>
              <a:latin typeface="Georgia"/>
            </a:endParaRP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b="1" i="0" dirty="0" smtClean="0">
                <a:solidFill>
                  <a:srgbClr val="C4DD88"/>
                </a:solidFill>
                <a:latin typeface="Georgia"/>
              </a:rPr>
              <a:t>cross </a:t>
            </a:r>
            <a:r>
              <a:rPr b="1" i="0" dirty="0">
                <a:solidFill>
                  <a:srgbClr val="C4DD88"/>
                </a:solidFill>
                <a:latin typeface="Georgia"/>
              </a:rPr>
              <a:t>the line </a:t>
            </a:r>
            <a:endParaRPr lang="en-US" b="1" i="0" dirty="0" smtClean="0">
              <a:solidFill>
                <a:srgbClr val="C4DD88"/>
              </a:solidFill>
              <a:latin typeface="Georgia"/>
            </a:endParaRPr>
          </a:p>
          <a:p>
            <a:pPr algn="l">
              <a:lnSpc>
                <a:spcPct val="100000"/>
              </a:lnSpc>
              <a:spcAft>
                <a:spcPts val="0"/>
              </a:spcAft>
            </a:pPr>
            <a:endParaRPr lang="en-US" b="1" i="0" dirty="0" smtClean="0">
              <a:solidFill>
                <a:srgbClr val="C4DD88"/>
              </a:solidFill>
              <a:latin typeface="Georgia"/>
            </a:endParaRP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b="0" i="0" dirty="0" smtClean="0">
                <a:solidFill>
                  <a:srgbClr val="FFFFFF"/>
                </a:solidFill>
                <a:latin typeface="Georgia"/>
              </a:rPr>
              <a:t>into </a:t>
            </a:r>
            <a:r>
              <a:rPr b="0" i="0" dirty="0">
                <a:solidFill>
                  <a:srgbClr val="FFFFFF"/>
                </a:solidFill>
                <a:latin typeface="Georgia"/>
              </a:rPr>
              <a:t>an institutional takeover?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172200"/>
            <a:ext cx="4114800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E2E2E2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35440" y="6172200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800" b="1" i="0" dirty="0">
                <a:solidFill>
                  <a:srgbClr val="E2E2E2"/>
                </a:solidFill>
                <a:latin typeface="Aptos"/>
              </a:rPr>
              <a:t>01 / 14 · OPENING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579" y="1371063"/>
            <a:ext cx="5355420" cy="40025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 dirty="0" smtClean="0">
                <a:solidFill>
                  <a:srgbClr val="00693E"/>
                </a:solidFill>
                <a:latin typeface="Aptos"/>
              </a:rPr>
              <a:t>OPENING VOTE</a:t>
            </a:r>
            <a:endParaRPr sz="1050" b="1" i="0" dirty="0">
              <a:solidFill>
                <a:srgbClr val="00693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 dirty="0" smtClean="0">
                <a:solidFill>
                  <a:srgbClr val="00693E"/>
                </a:solidFill>
                <a:latin typeface="Aptos"/>
              </a:rPr>
              <a:t>02 / 14</a:t>
            </a:r>
            <a:endParaRPr sz="1050" b="1" i="0" dirty="0">
              <a:solidFill>
                <a:srgbClr val="00693E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0D1E1C"/>
                </a:solidFill>
                <a:latin typeface="Georgia"/>
              </a:rPr>
              <a:t>Opening Poll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645920"/>
            <a:ext cx="9921240" cy="64008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800" b="0" i="0">
                <a:solidFill>
                  <a:srgbClr val="0D1E1C"/>
                </a:solidFill>
                <a:latin typeface="Georgia"/>
              </a:rPr>
              <a:t>Which danger should a new republic fear more?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0320"/>
            <a:ext cx="5230368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41832" y="2816352"/>
            <a:ext cx="548640" cy="548640"/>
          </a:xfrm>
          <a:prstGeom prst="ellipse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1832" y="2816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0D1E1C"/>
                </a:solidFill>
                <a:latin typeface="Georgia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3352" y="2788920"/>
            <a:ext cx="4041648" cy="3383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D1E1C"/>
                </a:solidFill>
                <a:latin typeface="Georgia"/>
              </a:rPr>
              <a:t>Private power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3352" y="3218687"/>
            <a:ext cx="3995927" cy="105156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707070"/>
                </a:solidFill>
                <a:latin typeface="Aptos"/>
              </a:rPr>
              <a:t>operating unchecked by the public interest.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2560320"/>
            <a:ext cx="5230368" cy="1874519"/>
          </a:xfrm>
          <a:prstGeom prst="roundRect">
            <a:avLst/>
          </a:prstGeom>
          <a:solidFill>
            <a:srgbClr val="12312B"/>
          </a:solidFill>
          <a:ln w="12700">
            <a:solidFill>
              <a:srgbClr val="C4D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473952" y="2816352"/>
            <a:ext cx="548640" cy="548640"/>
          </a:xfrm>
          <a:prstGeom prst="ellipse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73952" y="2816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0D1E1C"/>
                </a:solidFill>
                <a:latin typeface="Georgia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05472" y="2788920"/>
            <a:ext cx="4041648" cy="3383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Georgia"/>
              </a:rPr>
              <a:t>Public power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5472" y="3218687"/>
            <a:ext cx="3995927" cy="21544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 dirty="0">
                <a:solidFill>
                  <a:schemeClr val="bg1"/>
                </a:solidFill>
                <a:latin typeface="Aptos"/>
              </a:rPr>
              <a:t>overriding foundational legal boundaries.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17320" y="4800600"/>
            <a:ext cx="9372600" cy="804672"/>
          </a:xfrm>
          <a:prstGeom prst="roundRect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737360" y="5079825"/>
            <a:ext cx="8732520" cy="246221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0" i="0" dirty="0">
                <a:solidFill>
                  <a:schemeClr val="bg1"/>
                </a:solidFill>
                <a:latin typeface="Georgia"/>
              </a:rPr>
              <a:t>This fundamental tension defines the constitutional struggle over Dartmouth College.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 dirty="0" smtClean="0">
                <a:solidFill>
                  <a:srgbClr val="00693E"/>
                </a:solidFill>
                <a:latin typeface="Aptos"/>
              </a:rPr>
              <a:t>HISTORICAL TRIGGER</a:t>
            </a:r>
            <a:endParaRPr sz="1050" b="1" i="0" dirty="0">
              <a:solidFill>
                <a:srgbClr val="00693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 dirty="0" smtClean="0">
                <a:solidFill>
                  <a:srgbClr val="00693E"/>
                </a:solidFill>
                <a:latin typeface="Aptos"/>
              </a:rPr>
              <a:t>03 / 14</a:t>
            </a:r>
            <a:endParaRPr sz="1050" b="1" i="0" dirty="0">
              <a:solidFill>
                <a:srgbClr val="00693E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100" b="0" i="0">
                <a:solidFill>
                  <a:srgbClr val="0D1E1C"/>
                </a:solidFill>
                <a:latin typeface="Georgia"/>
              </a:rPr>
              <a:t>From Campus Dispute to Constitutional Crisis</a:t>
            </a:r>
          </a:p>
        </p:txBody>
      </p:sp>
      <p:cxnSp>
        <p:nvCxnSpPr>
          <p:cNvPr id="6" name="Connector 5"/>
          <p:cNvCxnSpPr>
            <a:stCxn id="7" idx="2"/>
            <a:endCxn id="23" idx="6"/>
          </p:cNvCxnSpPr>
          <p:nvPr/>
        </p:nvCxnSpPr>
        <p:spPr>
          <a:xfrm>
            <a:off x="1216152" y="2331719"/>
            <a:ext cx="9674352" cy="0"/>
          </a:xfrm>
          <a:prstGeom prst="line">
            <a:avLst/>
          </a:prstGeom>
          <a:ln w="25400">
            <a:solidFill>
              <a:srgbClr val="0069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216152" y="2084831"/>
            <a:ext cx="493776" cy="493776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1907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50" b="1" i="0">
                <a:solidFill>
                  <a:srgbClr val="00693E"/>
                </a:solidFill>
                <a:latin typeface="Aptos"/>
              </a:rPr>
              <a:t>1769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7" y="2724912"/>
            <a:ext cx="1901952" cy="14996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" y="2862072"/>
            <a:ext cx="1645920" cy="122529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Royal charter establishes Dartmouth as a self-governing private corporation.</a:t>
            </a:r>
          </a:p>
        </p:txBody>
      </p:sp>
      <p:sp>
        <p:nvSpPr>
          <p:cNvPr id="11" name="Oval 10"/>
          <p:cNvSpPr/>
          <p:nvPr/>
        </p:nvSpPr>
        <p:spPr>
          <a:xfrm>
            <a:off x="3511296" y="2084831"/>
            <a:ext cx="493776" cy="493776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163824" y="171907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50" b="1" i="0">
                <a:solidFill>
                  <a:srgbClr val="00693E"/>
                </a:solidFill>
                <a:latin typeface="Aptos"/>
              </a:rPr>
              <a:t>1815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16352" y="2724912"/>
            <a:ext cx="1901952" cy="14996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944368" y="2862072"/>
            <a:ext cx="1645920" cy="122529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Trustees remove President John Wheelock; an internal governance feud escalates.</a:t>
            </a:r>
          </a:p>
        </p:txBody>
      </p:sp>
      <p:sp>
        <p:nvSpPr>
          <p:cNvPr id="15" name="Oval 14"/>
          <p:cNvSpPr/>
          <p:nvPr/>
        </p:nvSpPr>
        <p:spPr>
          <a:xfrm>
            <a:off x="5806440" y="2084831"/>
            <a:ext cx="493776" cy="493776"/>
          </a:xfrm>
          <a:prstGeom prst="ellipse">
            <a:avLst/>
          </a:prstGeom>
          <a:solidFill>
            <a:srgbClr val="9D162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58968" y="171907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50" b="1" i="0">
                <a:solidFill>
                  <a:srgbClr val="9D162E"/>
                </a:solidFill>
                <a:latin typeface="Aptos"/>
              </a:rPr>
              <a:t>1816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11496" y="2724912"/>
            <a:ext cx="1901952" cy="14996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239512" y="2862072"/>
            <a:ext cx="1645920" cy="122529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New Hampshire legislature intervenes, restructuring the board and renaming the university.</a:t>
            </a:r>
          </a:p>
        </p:txBody>
      </p:sp>
      <p:sp>
        <p:nvSpPr>
          <p:cNvPr id="19" name="Oval 18"/>
          <p:cNvSpPr/>
          <p:nvPr/>
        </p:nvSpPr>
        <p:spPr>
          <a:xfrm>
            <a:off x="8101583" y="2084831"/>
            <a:ext cx="493776" cy="493776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54112" y="171907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50" b="1" i="0">
                <a:solidFill>
                  <a:srgbClr val="00693E"/>
                </a:solidFill>
                <a:latin typeface="Aptos"/>
              </a:rPr>
              <a:t>1816–1817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06640" y="2724912"/>
            <a:ext cx="1901952" cy="14996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34656" y="2862072"/>
            <a:ext cx="1645920" cy="122529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Rival boards claim lawful authority; the battle moves to the courts.</a:t>
            </a:r>
          </a:p>
        </p:txBody>
      </p:sp>
      <p:sp>
        <p:nvSpPr>
          <p:cNvPr id="23" name="Oval 22"/>
          <p:cNvSpPr/>
          <p:nvPr/>
        </p:nvSpPr>
        <p:spPr>
          <a:xfrm>
            <a:off x="10396728" y="2084831"/>
            <a:ext cx="493776" cy="493776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049256" y="171907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50" b="1" i="0">
                <a:solidFill>
                  <a:srgbClr val="00693E"/>
                </a:solidFill>
                <a:latin typeface="Aptos"/>
              </a:rPr>
              <a:t>1819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701784" y="2724912"/>
            <a:ext cx="1901952" cy="14996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829800" y="2862072"/>
            <a:ext cx="1645920" cy="122529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Supreme Court rules the legislative takeover unconstitutional.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4599432"/>
            <a:ext cx="10652760" cy="1097280"/>
          </a:xfrm>
          <a:prstGeom prst="roundRect">
            <a:avLst/>
          </a:prstGeom>
          <a:solidFill>
            <a:srgbClr val="12312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78992" y="4892040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C4DD88"/>
                </a:solidFill>
                <a:latin typeface="Aptos"/>
              </a:rPr>
              <a:t>KEY TAKEAWAY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14600" y="4754880"/>
            <a:ext cx="8503920" cy="67665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700" b="0" i="0">
                <a:solidFill>
                  <a:srgbClr val="FFFFFF"/>
                </a:solidFill>
                <a:latin typeface="Georgia"/>
              </a:rPr>
              <a:t>What began as a local administrative feud forced the Supreme Court to define the boundary between state authority and private corporate rights.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 dirty="0" smtClean="0">
                <a:solidFill>
                  <a:srgbClr val="00693E"/>
                </a:solidFill>
                <a:latin typeface="Aptos"/>
              </a:rPr>
              <a:t>LEGAL QUESTION</a:t>
            </a:r>
            <a:endParaRPr sz="1050" b="1" i="0" dirty="0">
              <a:solidFill>
                <a:srgbClr val="00693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 dirty="0" smtClean="0">
                <a:solidFill>
                  <a:srgbClr val="00693E"/>
                </a:solidFill>
                <a:latin typeface="Aptos"/>
              </a:rPr>
              <a:t>04 / 14</a:t>
            </a:r>
            <a:endParaRPr sz="1050" b="1" i="0" dirty="0">
              <a:solidFill>
                <a:srgbClr val="00693E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0D1E1C"/>
                </a:solidFill>
                <a:latin typeface="Georgia"/>
              </a:rPr>
              <a:t>The Core Question Before the Court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55648"/>
            <a:ext cx="10716768" cy="1261872"/>
          </a:xfrm>
          <a:prstGeom prst="roundRect">
            <a:avLst/>
          </a:prstGeom>
          <a:solidFill>
            <a:srgbClr val="12312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" y="1984248"/>
            <a:ext cx="10012680" cy="7772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100" b="0" i="1">
                <a:solidFill>
                  <a:srgbClr val="FFFFFF"/>
                </a:solidFill>
                <a:latin typeface="Georgia"/>
              </a:rPr>
              <a:t>Did New Hampshire’s 1816 legislation violate the Contract Clause (Article I, Section 10) by materially altering Dartmouth’s private charter without its consent?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429000"/>
            <a:ext cx="507492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703320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THE CONSTITUTIONAL RULE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4069080"/>
            <a:ext cx="4526280" cy="6583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1">
                <a:solidFill>
                  <a:srgbClr val="0D1E1C"/>
                </a:solidFill>
                <a:latin typeface="Georgia"/>
              </a:rPr>
              <a:t>“No State shall … pass any … Law impairing the Obligation of Contracts.”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08192" y="3429000"/>
            <a:ext cx="534924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82512" y="3703320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9D162E"/>
                </a:solidFill>
                <a:latin typeface="Aptos"/>
              </a:rPr>
              <a:t>THE ANALYTICAL BURDEN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82512" y="4069080"/>
            <a:ext cx="4773168" cy="6858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50" b="0" i="0">
                <a:solidFill>
                  <a:srgbClr val="0D1E1C"/>
                </a:solidFill>
                <a:latin typeface="Aptos"/>
              </a:rPr>
              <a:t>The Court had to determine whether a colonial royal charter granted to an educational institution constituted a binding contract protected from legislative tampering.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 dirty="0" smtClean="0">
                <a:solidFill>
                  <a:srgbClr val="00693E"/>
                </a:solidFill>
                <a:latin typeface="Aptos"/>
              </a:rPr>
              <a:t>COMPETING THEORIES</a:t>
            </a:r>
            <a:endParaRPr sz="1050" b="1" i="0" dirty="0">
              <a:solidFill>
                <a:srgbClr val="00693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05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0D1E1C"/>
                </a:solidFill>
                <a:latin typeface="Georgia"/>
              </a:rPr>
              <a:t>What Kind of Entity Is a College?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74519"/>
            <a:ext cx="5239512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66928" y="1874519"/>
            <a:ext cx="5239512" cy="73152"/>
          </a:xfrm>
          <a:prstGeom prst="rect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221284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THE TRUSTEES’ THEORY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57860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0D1E1C"/>
                </a:solidFill>
                <a:latin typeface="Georgia"/>
              </a:rPr>
              <a:t>Private contract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3218688"/>
            <a:ext cx="4572000" cy="1874519"/>
          </a:xfrm>
          <a:prstGeom prst="rect">
            <a:avLst/>
          </a:prstGeom>
          <a:noFill/>
          <a:ln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00693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The 1769 charter established vested corporate and governance rights.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00693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Private donations create legal reliance and enduring property expectations.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00693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Legislative board-packing fundamentally alters the foundational bargain.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82512" y="1874519"/>
            <a:ext cx="5239512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82512" y="1874519"/>
            <a:ext cx="5239512" cy="73152"/>
          </a:xfrm>
          <a:prstGeom prst="rect">
            <a:avLst/>
          </a:prstGeom>
          <a:solidFill>
            <a:srgbClr val="9D162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02552" y="221284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9D162E"/>
                </a:solidFill>
                <a:latin typeface="Aptos"/>
              </a:rPr>
              <a:t>NEW HAMPSHIRE’S THEORY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2552" y="257860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0D1E1C"/>
                </a:solidFill>
                <a:latin typeface="Georgia"/>
              </a:rPr>
              <a:t>Public instrumentality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2552" y="3218688"/>
            <a:ext cx="4572000" cy="1874519"/>
          </a:xfrm>
          <a:prstGeom prst="rect">
            <a:avLst/>
          </a:prstGeom>
          <a:noFill/>
          <a:ln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9D162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Education is an inherently public purpose.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9D162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The state holds sovereign authority to reorganize public-serving entities for the common good.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9D162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Public utility dictates public control.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17720" y="4900467"/>
            <a:ext cx="2834640" cy="310896"/>
          </a:xfrm>
          <a:prstGeom prst="roundRect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41748" y="4982049"/>
            <a:ext cx="2505456" cy="14773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60" b="1" i="0" dirty="0" smtClean="0">
                <a:solidFill>
                  <a:srgbClr val="0D1E1C"/>
                </a:solidFill>
                <a:latin typeface="Aptos"/>
              </a:rPr>
              <a:t>PRIVATE </a:t>
            </a:r>
            <a:r>
              <a:rPr sz="960" b="1" i="0" dirty="0">
                <a:solidFill>
                  <a:srgbClr val="0D1E1C"/>
                </a:solidFill>
                <a:latin typeface="Aptos"/>
              </a:rPr>
              <a:t>OR PUBLIC?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ANALYTICAL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06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0D1E1C"/>
                </a:solidFill>
                <a:latin typeface="Georgia"/>
              </a:rPr>
              <a:t>Resolving the Conflict: Three Steps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993392"/>
            <a:ext cx="3337560" cy="3127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95528" y="2267712"/>
            <a:ext cx="612648" cy="612648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2267712"/>
            <a:ext cx="612648" cy="61264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127248"/>
            <a:ext cx="2761488" cy="5029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0D1E1C"/>
                </a:solidFill>
                <a:latin typeface="Georgia"/>
              </a:rPr>
              <a:t>Was there a contract?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3794760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20" b="0" i="0">
                <a:solidFill>
                  <a:srgbClr val="707070"/>
                </a:solidFill>
                <a:latin typeface="Aptos"/>
              </a:rPr>
              <a:t>Yes. The 1769 royal charter created enforceable institutional arrangements.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3310128"/>
            <a:ext cx="448648" cy="35394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 i="0" dirty="0">
                <a:solidFill>
                  <a:srgbClr val="00693E"/>
                </a:solidFill>
                <a:latin typeface="Georgia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16698" y="1993392"/>
            <a:ext cx="3337560" cy="3127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416552" y="2267712"/>
            <a:ext cx="612648" cy="612648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16552" y="2267712"/>
            <a:ext cx="612648" cy="61264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6552" y="3127248"/>
            <a:ext cx="2761488" cy="5029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0D1E1C"/>
                </a:solidFill>
                <a:latin typeface="Georgia"/>
              </a:rPr>
              <a:t>What was protected?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6552" y="3794760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20" b="0" i="0">
                <a:solidFill>
                  <a:srgbClr val="707070"/>
                </a:solidFill>
                <a:latin typeface="Aptos"/>
              </a:rPr>
              <a:t>The corporate identity, the self-perpetuating board, and accumulated donor property.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61504" y="33101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 i="0" dirty="0">
                <a:solidFill>
                  <a:srgbClr val="00693E"/>
                </a:solidFill>
                <a:latin typeface="Georgia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08974" y="1993392"/>
            <a:ext cx="3334865" cy="3127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037575" y="2267712"/>
            <a:ext cx="612648" cy="612648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37575" y="2267712"/>
            <a:ext cx="612648" cy="61264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37573" y="3109401"/>
            <a:ext cx="3047059" cy="29238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 dirty="0">
                <a:solidFill>
                  <a:srgbClr val="0D1E1C"/>
                </a:solidFill>
                <a:latin typeface="Georgia"/>
              </a:rPr>
              <a:t>Was </a:t>
            </a:r>
            <a:r>
              <a:rPr sz="1900" b="1" i="0" dirty="0" smtClean="0">
                <a:solidFill>
                  <a:srgbClr val="0D1E1C"/>
                </a:solidFill>
                <a:latin typeface="Georgia"/>
              </a:rPr>
              <a:t>ther</a:t>
            </a:r>
            <a:r>
              <a:rPr lang="en-US" sz="1900" b="1" i="0" dirty="0" smtClean="0">
                <a:solidFill>
                  <a:srgbClr val="0D1E1C"/>
                </a:solidFill>
                <a:latin typeface="Georgia"/>
              </a:rPr>
              <a:t>e </a:t>
            </a:r>
            <a:r>
              <a:rPr sz="1900" b="1" i="0" dirty="0" smtClean="0">
                <a:solidFill>
                  <a:srgbClr val="0D1E1C"/>
                </a:solidFill>
                <a:latin typeface="Georgia"/>
              </a:rPr>
              <a:t>impairment</a:t>
            </a:r>
            <a:r>
              <a:rPr sz="1900" b="1" i="0" dirty="0">
                <a:solidFill>
                  <a:srgbClr val="0D1E1C"/>
                </a:solidFill>
                <a:latin typeface="Georgia"/>
              </a:rPr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37574" y="3794760"/>
            <a:ext cx="2928647" cy="65556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20" b="0" i="0" dirty="0">
                <a:solidFill>
                  <a:srgbClr val="707070"/>
                </a:solidFill>
                <a:latin typeface="Aptos"/>
              </a:rPr>
              <a:t>Yes. New Hampshire did not merely regulate conduct; it replaced the governing structure entirely.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C4DD88"/>
                </a:solidFill>
                <a:latin typeface="Aptos"/>
              </a:rPr>
              <a:t>CRUCIAL DISTINCTION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C4DD88"/>
                </a:solidFill>
                <a:latin typeface="Aptos"/>
              </a:rPr>
              <a:t>07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C4DD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100" b="0" i="0">
                <a:solidFill>
                  <a:srgbClr val="FFFFFF"/>
                </a:solidFill>
                <a:latin typeface="Georgia"/>
              </a:rPr>
              <a:t>Public Purpose Does Not Equal Public Ownership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1248" y="1737360"/>
            <a:ext cx="10497312" cy="932688"/>
          </a:xfrm>
          <a:prstGeom prst="roundRect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1956816"/>
            <a:ext cx="9710928" cy="47548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0D1E1C"/>
                </a:solidFill>
                <a:latin typeface="Georgia"/>
              </a:rPr>
              <a:t>Serving society does not strip a private corporation of its charter protections.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063240"/>
            <a:ext cx="3154680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D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1832" y="338328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STATE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3840480"/>
            <a:ext cx="2633472" cy="107899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20" b="0" i="0">
                <a:solidFill>
                  <a:srgbClr val="0D1E1C"/>
                </a:solidFill>
                <a:latin typeface="Aptos"/>
              </a:rPr>
              <a:t>The government may value, subsidize, and regulate education.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87952" y="3063240"/>
            <a:ext cx="3154680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D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43984" y="338328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INSTITUTIONAL AUTONOMY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3984" y="3840480"/>
            <a:ext cx="2633472" cy="107899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20" b="0" i="0">
                <a:solidFill>
                  <a:srgbClr val="0D1E1C"/>
                </a:solidFill>
                <a:latin typeface="Aptos"/>
              </a:rPr>
              <a:t>Charitable gifts and private governance structures do not become state property simply because an institution serves the public good.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90104" y="3063240"/>
            <a:ext cx="3154680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D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46136" y="338328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THE BOUNDARY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46136" y="3840480"/>
            <a:ext cx="2633472" cy="107899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20" b="0" i="0">
                <a:solidFill>
                  <a:srgbClr val="0D1E1C"/>
                </a:solidFill>
                <a:latin typeface="Aptos"/>
              </a:rPr>
              <a:t>The law distinguishes clearly between regulating an entity and displacing its legal identity.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6301" y="572041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500" b="1" i="0" dirty="0">
                <a:solidFill>
                  <a:srgbClr val="FFFFFF"/>
                </a:solidFill>
                <a:latin typeface="Aptos"/>
              </a:rPr>
              <a:t>PUBLIC PURPOSE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40680" y="55321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400" b="1" i="0">
                <a:solidFill>
                  <a:srgbClr val="C4DD88"/>
                </a:solidFill>
                <a:latin typeface="Georgia"/>
              </a:rPr>
              <a:t>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27116" y="572041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500" b="1" i="0" dirty="0">
                <a:solidFill>
                  <a:srgbClr val="FFFFFF"/>
                </a:solidFill>
                <a:latin typeface="Aptos"/>
              </a:rPr>
              <a:t>PUBLIC OWNERSHIP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C4DD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E2E2E2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E2E2E2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16158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 dirty="0" smtClean="0">
                <a:solidFill>
                  <a:srgbClr val="00693E"/>
                </a:solidFill>
                <a:latin typeface="Aptos"/>
              </a:rPr>
              <a:t>EXERCISE</a:t>
            </a:r>
            <a:endParaRPr sz="1050" b="1" i="0" dirty="0">
              <a:solidFill>
                <a:srgbClr val="00693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08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0D1E1C"/>
                </a:solidFill>
                <a:latin typeface="Georgia"/>
              </a:rPr>
              <a:t>Regulation vs. Institutional Takeover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481328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0" i="0">
                <a:solidFill>
                  <a:srgbClr val="707070"/>
                </a:solidFill>
                <a:latin typeface="Aptos"/>
              </a:rPr>
              <a:t>Where do these state actions fall on the spectrum?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74519"/>
            <a:ext cx="10881360" cy="530352"/>
          </a:xfrm>
          <a:prstGeom prst="roundRect">
            <a:avLst/>
          </a:prstGeom>
          <a:solidFill>
            <a:srgbClr val="12312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2029968"/>
            <a:ext cx="3511296" cy="16459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50" b="1" i="0">
                <a:solidFill>
                  <a:srgbClr val="C4DD88"/>
                </a:solidFill>
                <a:latin typeface="Aptos"/>
              </a:rPr>
              <a:t>LAWFUL REGULATION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1104" y="2029968"/>
            <a:ext cx="3145536" cy="16459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Aptos"/>
              </a:rPr>
              <a:t>BORDERLINE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06640" y="2029968"/>
            <a:ext cx="3803904" cy="16459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50" b="1" i="0">
                <a:solidFill>
                  <a:srgbClr val="C4DD88"/>
                </a:solidFill>
                <a:latin typeface="Aptos"/>
              </a:rPr>
              <a:t>UNCONSTITUTIONAL TAKEOVER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670048"/>
            <a:ext cx="108813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41248" y="2788920"/>
            <a:ext cx="365760" cy="365760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8" y="2788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2852928"/>
            <a:ext cx="17830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19" b="1" i="0">
                <a:solidFill>
                  <a:srgbClr val="00693E"/>
                </a:solidFill>
                <a:latin typeface="Aptos"/>
              </a:rPr>
              <a:t>REPORTING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82112" y="2798064"/>
            <a:ext cx="7818120" cy="3200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0D1E1C"/>
                </a:solidFill>
                <a:latin typeface="Aptos"/>
              </a:rPr>
              <a:t>Requiring standard financial and enrollment disclosures.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3429000"/>
            <a:ext cx="10881360" cy="603504"/>
          </a:xfrm>
          <a:prstGeom prst="roundRect">
            <a:avLst/>
          </a:prstGeom>
          <a:solidFill>
            <a:srgbClr val="F7F7F7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41248" y="3547872"/>
            <a:ext cx="365760" cy="365760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8" y="35478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3611880"/>
            <a:ext cx="17830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19" b="1" i="0">
                <a:solidFill>
                  <a:srgbClr val="00693E"/>
                </a:solidFill>
                <a:latin typeface="Aptos"/>
              </a:rPr>
              <a:t>NEUTRAL RULES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82112" y="3557016"/>
            <a:ext cx="7818120" cy="3200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0D1E1C"/>
                </a:solidFill>
                <a:latin typeface="Aptos"/>
              </a:rPr>
              <a:t>Applying health, safety, and general labor laws.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" y="4187952"/>
            <a:ext cx="108813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41248" y="4306824"/>
            <a:ext cx="365760" cy="365760"/>
          </a:xfrm>
          <a:prstGeom prst="ellipse">
            <a:avLst/>
          </a:prstGeom>
          <a:solidFill>
            <a:srgbClr val="F5DC69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1248" y="4306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 i="0">
                <a:solidFill>
                  <a:srgbClr val="0D1E1C"/>
                </a:solidFill>
                <a:latin typeface="Apto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4370832"/>
            <a:ext cx="17830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19" b="1" i="0">
                <a:solidFill>
                  <a:srgbClr val="643C20"/>
                </a:solidFill>
                <a:latin typeface="Aptos"/>
              </a:rPr>
              <a:t>VETO POWER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82112" y="4315968"/>
            <a:ext cx="7818120" cy="3200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0D1E1C"/>
                </a:solidFill>
                <a:latin typeface="Aptos"/>
              </a:rPr>
              <a:t>Allowing state overseers to block specific trustee appointments.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4946904"/>
            <a:ext cx="10881360" cy="603504"/>
          </a:xfrm>
          <a:prstGeom prst="roundRect">
            <a:avLst/>
          </a:prstGeom>
          <a:solidFill>
            <a:srgbClr val="F7F7F7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41248" y="5065776"/>
            <a:ext cx="365760" cy="365760"/>
          </a:xfrm>
          <a:prstGeom prst="ellipse">
            <a:avLst/>
          </a:prstGeom>
          <a:solidFill>
            <a:srgbClr val="9D162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1248" y="5065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5129784"/>
            <a:ext cx="17830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19" b="1" i="0">
                <a:solidFill>
                  <a:srgbClr val="9D162E"/>
                </a:solidFill>
                <a:latin typeface="Aptos"/>
              </a:rPr>
              <a:t>BOARD REPLACEMENT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82112" y="5074920"/>
            <a:ext cx="7818120" cy="3200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0D1E1C"/>
                </a:solidFill>
                <a:latin typeface="Aptos"/>
              </a:rPr>
              <a:t>Dissolving the governing board and installing a state-appointed structure.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60320" y="5833872"/>
            <a:ext cx="708660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 i="1">
                <a:solidFill>
                  <a:srgbClr val="707070"/>
                </a:solidFill>
                <a:latin typeface="Georgia"/>
              </a:rPr>
              <a:t>Classify first. Then defend the boundary using authority and control.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THE COURT’S RULING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09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64551"/>
            <a:ext cx="10972800" cy="538609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 dirty="0">
                <a:solidFill>
                  <a:srgbClr val="0D1E1C"/>
                </a:solidFill>
                <a:latin typeface="Georgia"/>
              </a:rPr>
              <a:t>What the Decision </a:t>
            </a:r>
            <a:r>
              <a:rPr sz="3500" b="0" i="0" dirty="0" smtClean="0">
                <a:solidFill>
                  <a:srgbClr val="0D1E1C"/>
                </a:solidFill>
                <a:latin typeface="Georgia"/>
              </a:rPr>
              <a:t>Secured</a:t>
            </a:r>
            <a:r>
              <a:rPr lang="en-US" sz="3500" b="0" i="0" dirty="0" smtClean="0">
                <a:solidFill>
                  <a:srgbClr val="0D1E1C"/>
                </a:solidFill>
                <a:latin typeface="Georgia"/>
              </a:rPr>
              <a:t>…</a:t>
            </a:r>
            <a:r>
              <a:rPr sz="3500" b="0" i="0" dirty="0" smtClean="0">
                <a:solidFill>
                  <a:srgbClr val="0D1E1C"/>
                </a:solidFill>
                <a:latin typeface="Georgia"/>
              </a:rPr>
              <a:t>and </a:t>
            </a:r>
            <a:r>
              <a:rPr sz="3500" b="0" i="0" dirty="0">
                <a:solidFill>
                  <a:srgbClr val="0D1E1C"/>
                </a:solidFill>
                <a:latin typeface="Georgia"/>
              </a:rPr>
              <a:t>Left Open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74519"/>
            <a:ext cx="5239512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66928" y="1874519"/>
            <a:ext cx="5239512" cy="73152"/>
          </a:xfrm>
          <a:prstGeom prst="rect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221284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WHAT WAS PROTECTED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57860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0D1E1C"/>
                </a:solidFill>
                <a:latin typeface="Georgia"/>
              </a:rPr>
              <a:t>Charter-created security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3218688"/>
            <a:ext cx="4572000" cy="1874519"/>
          </a:xfrm>
          <a:prstGeom prst="rect">
            <a:avLst/>
          </a:prstGeom>
          <a:noFill/>
          <a:ln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00693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The private charter as an inviolable contract.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00693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Protection for donor commitments and property.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00693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Immunity from politically motivated governance overhauls.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82512" y="1874519"/>
            <a:ext cx="5239512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82512" y="1874519"/>
            <a:ext cx="5239512" cy="73152"/>
          </a:xfrm>
          <a:prstGeom prst="rect">
            <a:avLst/>
          </a:prstGeom>
          <a:solidFill>
            <a:srgbClr val="9D162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02552" y="221284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9D162E"/>
                </a:solidFill>
                <a:latin typeface="Aptos"/>
              </a:rPr>
              <a:t>WHAT WAS NOT CREATED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2552" y="257860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0D1E1C"/>
                </a:solidFill>
                <a:latin typeface="Georgia"/>
              </a:rPr>
              <a:t>Immunity from government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2552" y="3218688"/>
            <a:ext cx="4572000" cy="1874519"/>
          </a:xfrm>
          <a:prstGeom prst="rect">
            <a:avLst/>
          </a:prstGeom>
          <a:noFill/>
          <a:ln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9D162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Immunity from general state regulation.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9D162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Unlimited, unchecked trustee power over internal affairs.</a:t>
            </a:r>
          </a:p>
          <a:p>
            <a:pPr>
              <a:lnSpc>
                <a:spcPct val="105000"/>
              </a:lnSpc>
              <a:spcAft>
                <a:spcPts val="1100"/>
              </a:spcAft>
            </a:pPr>
            <a:r>
              <a:rPr sz="1450" b="1">
                <a:solidFill>
                  <a:srgbClr val="9D162E"/>
                </a:solidFill>
                <a:latin typeface="Aptos"/>
              </a:rPr>
              <a:t>• </a:t>
            </a:r>
            <a:r>
              <a:rPr sz="1450">
                <a:solidFill>
                  <a:srgbClr val="0D1E1C"/>
                </a:solidFill>
                <a:latin typeface="Aptos"/>
              </a:rPr>
              <a:t>A rule that public interests or safety concerns are irrelevant.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5424" y="5650992"/>
            <a:ext cx="3108960" cy="365760"/>
          </a:xfrm>
          <a:prstGeom prst="roundRect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773168" y="5751576"/>
            <a:ext cx="2651760" cy="13716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D1E1C"/>
                </a:solidFill>
                <a:latin typeface="Aptos"/>
              </a:rPr>
              <a:t>PROTECTION ≠ IMMUNITY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HISTORICAL IMPACT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10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100" b="0" i="0">
                <a:solidFill>
                  <a:srgbClr val="0D1E1C"/>
                </a:solidFill>
                <a:latin typeface="Georgia"/>
              </a:rPr>
              <a:t>Laying the Foundation for Private Enterprise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47088"/>
            <a:ext cx="3310128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2" y="210312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 i="0">
                <a:solidFill>
                  <a:srgbClr val="00693E"/>
                </a:solidFill>
                <a:latin typeface="Georgia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24912"/>
            <a:ext cx="26974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POLITICAL CONTINUITY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236976"/>
            <a:ext cx="2743200" cy="122529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0D1E1C"/>
                </a:solidFill>
                <a:latin typeface="Aptos"/>
              </a:rPr>
              <a:t>Legislative majorities could no longer rewrite a private corporation’s foundational rules at will.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60520" y="1847088"/>
            <a:ext cx="3310128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16552" y="210312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 i="0">
                <a:solidFill>
                  <a:srgbClr val="00693E"/>
                </a:solidFill>
                <a:latin typeface="Georgia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6552" y="2724912"/>
            <a:ext cx="26974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CREDIBLE COMMITMENTS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16552" y="3236976"/>
            <a:ext cx="2743200" cy="122529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0D1E1C"/>
                </a:solidFill>
                <a:latin typeface="Aptos"/>
              </a:rPr>
              <a:t>Charitable donations and corporate assets became secure against political appropriation.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0" y="1847088"/>
            <a:ext cx="3310128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28431" y="210312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 i="0">
                <a:solidFill>
                  <a:srgbClr val="00693E"/>
                </a:solidFill>
                <a:latin typeface="Georgia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28431" y="2724912"/>
            <a:ext cx="26974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ECONOMIC GROWTH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28431" y="3236976"/>
            <a:ext cx="2743200" cy="122529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0D1E1C"/>
                </a:solidFill>
                <a:latin typeface="Aptos"/>
              </a:rPr>
              <a:t>Stable, predictable legal forms enabled American colleges, hospitals, and early corporations to scale securely.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5303520"/>
            <a:ext cx="10680192" cy="749808"/>
          </a:xfrm>
          <a:prstGeom prst="roundRect">
            <a:avLst/>
          </a:prstGeom>
          <a:solidFill>
            <a:srgbClr val="12312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" y="5530780"/>
            <a:ext cx="10012680" cy="276999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1" dirty="0">
                <a:solidFill>
                  <a:srgbClr val="FFFFFF"/>
                </a:solidFill>
                <a:latin typeface="Georgia"/>
              </a:rPr>
              <a:t>Dartmouth protected institutions against political </a:t>
            </a:r>
            <a:r>
              <a:rPr sz="1800" b="0" i="1" dirty="0" smtClean="0">
                <a:solidFill>
                  <a:srgbClr val="FFFFFF"/>
                </a:solidFill>
                <a:latin typeface="Georgia"/>
              </a:rPr>
              <a:t>takeover</a:t>
            </a:r>
            <a:r>
              <a:rPr lang="en-US" sz="1800" b="0" i="1" dirty="0" smtClean="0">
                <a:solidFill>
                  <a:srgbClr val="FFFFFF"/>
                </a:solidFill>
                <a:latin typeface="Georgia"/>
              </a:rPr>
              <a:t> but </a:t>
            </a:r>
            <a:r>
              <a:rPr sz="1800" b="0" i="1" dirty="0" smtClean="0">
                <a:solidFill>
                  <a:srgbClr val="FFFFFF"/>
                </a:solidFill>
                <a:latin typeface="Georgia"/>
              </a:rPr>
              <a:t>not </a:t>
            </a:r>
            <a:r>
              <a:rPr sz="1800" b="0" i="1" dirty="0">
                <a:solidFill>
                  <a:srgbClr val="FFFFFF"/>
                </a:solidFill>
                <a:latin typeface="Georgia"/>
              </a:rPr>
              <a:t>against public regulation.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MODERN APPLICATION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11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0D1E1C"/>
                </a:solidFill>
                <a:latin typeface="Georgia"/>
              </a:rPr>
              <a:t>Navigating Accountability Today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55648"/>
            <a:ext cx="3977639" cy="3520440"/>
          </a:xfrm>
          <a:prstGeom prst="roundRect">
            <a:avLst/>
          </a:prstGeom>
          <a:solidFill>
            <a:srgbClr val="12312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2084831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C4DD88"/>
                </a:solidFill>
                <a:latin typeface="Aptos"/>
              </a:rPr>
              <a:t>THE MODERN DILEMMA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5982" y="2697480"/>
            <a:ext cx="3328416" cy="173736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0"/>
              </a:spcAft>
            </a:pPr>
            <a:r>
              <a:rPr sz="1650" b="0" i="0" dirty="0">
                <a:solidFill>
                  <a:srgbClr val="FFFFFF"/>
                </a:solidFill>
                <a:latin typeface="Georgia"/>
              </a:rPr>
              <a:t>A private university receives substantial public funding. Lawmakers grow concerned and propose replacing its board with public appointees to ensure responsiveness.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6048" y="1874519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ANALYTICAL FRAMEWORK</a:t>
            </a:r>
          </a:p>
        </p:txBody>
      </p:sp>
      <p:sp>
        <p:nvSpPr>
          <p:cNvPr id="12" name="Oval 11"/>
          <p:cNvSpPr/>
          <p:nvPr/>
        </p:nvSpPr>
        <p:spPr>
          <a:xfrm>
            <a:off x="4956048" y="2286000"/>
            <a:ext cx="411480" cy="411480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956048" y="22860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6534" y="2425959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19" b="1" i="0" dirty="0">
                <a:solidFill>
                  <a:srgbClr val="00693E"/>
                </a:solidFill>
                <a:latin typeface="Aptos"/>
              </a:rPr>
              <a:t>OBJECTIVE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9480" y="2258568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0" i="0">
                <a:solidFill>
                  <a:srgbClr val="0D1E1C"/>
                </a:solidFill>
                <a:latin typeface="Georgia"/>
              </a:rPr>
              <a:t>What is the state’s objective?</a:t>
            </a:r>
          </a:p>
        </p:txBody>
      </p:sp>
      <p:sp>
        <p:nvSpPr>
          <p:cNvPr id="16" name="Oval 15"/>
          <p:cNvSpPr/>
          <p:nvPr/>
        </p:nvSpPr>
        <p:spPr>
          <a:xfrm>
            <a:off x="4956048" y="3081528"/>
            <a:ext cx="411480" cy="411480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956048" y="308152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76534" y="3212343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19" b="1" i="0" dirty="0">
                <a:solidFill>
                  <a:srgbClr val="00693E"/>
                </a:solidFill>
                <a:latin typeface="Aptos"/>
              </a:rPr>
              <a:t>AUTHORITY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305409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0" i="0">
                <a:solidFill>
                  <a:srgbClr val="0D1E1C"/>
                </a:solidFill>
                <a:latin typeface="Georgia"/>
              </a:rPr>
              <a:t>What is its legal authority?</a:t>
            </a:r>
          </a:p>
        </p:txBody>
      </p:sp>
      <p:sp>
        <p:nvSpPr>
          <p:cNvPr id="20" name="Oval 19"/>
          <p:cNvSpPr/>
          <p:nvPr/>
        </p:nvSpPr>
        <p:spPr>
          <a:xfrm>
            <a:off x="4956048" y="3877056"/>
            <a:ext cx="411480" cy="411480"/>
          </a:xfrm>
          <a:prstGeom prst="ellipse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956048" y="387705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76534" y="4005072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19" b="1" i="0" dirty="0">
                <a:solidFill>
                  <a:srgbClr val="00693E"/>
                </a:solidFill>
                <a:latin typeface="Aptos"/>
              </a:rPr>
              <a:t>INTRUSIVENESS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9480" y="3849624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0" i="0">
                <a:solidFill>
                  <a:srgbClr val="0D1E1C"/>
                </a:solidFill>
                <a:latin typeface="Georgia"/>
              </a:rPr>
              <a:t>How intrusive is the proposed mechanism?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937760" y="4800600"/>
            <a:ext cx="6400800" cy="978408"/>
          </a:xfrm>
          <a:prstGeom prst="roundRect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184648" y="5166360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 dirty="0">
                <a:solidFill>
                  <a:srgbClr val="0D1E1C"/>
                </a:solidFill>
                <a:latin typeface="Aptos"/>
              </a:rPr>
              <a:t>LESS-INTRUSIVE TOOLS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86600" y="4891278"/>
            <a:ext cx="3913632" cy="78790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80" b="0" i="0" dirty="0">
                <a:solidFill>
                  <a:srgbClr val="0D1E1C"/>
                </a:solidFill>
                <a:latin typeface="Aptos"/>
              </a:rPr>
              <a:t>Transparent reporting, independent audits, tying funds to general compliance conditions, and enforcing strict fiduciary </a:t>
            </a:r>
            <a:r>
              <a:rPr sz="1280" b="0" i="0" dirty="0" smtClean="0">
                <a:solidFill>
                  <a:srgbClr val="0D1E1C"/>
                </a:solidFill>
                <a:latin typeface="Aptos"/>
              </a:rPr>
              <a:t>duties</a:t>
            </a:r>
            <a:r>
              <a:rPr lang="en-US" sz="1280" b="0" i="0" dirty="0" smtClean="0">
                <a:solidFill>
                  <a:srgbClr val="0D1E1C"/>
                </a:solidFill>
                <a:latin typeface="Aptos"/>
              </a:rPr>
              <a:t> can all aid in </a:t>
            </a:r>
            <a:r>
              <a:rPr sz="1280" b="0" i="0" dirty="0" smtClean="0">
                <a:solidFill>
                  <a:srgbClr val="0D1E1C"/>
                </a:solidFill>
                <a:latin typeface="Aptos"/>
              </a:rPr>
              <a:t>achieving </a:t>
            </a:r>
            <a:r>
              <a:rPr sz="1280" b="0" i="0" dirty="0">
                <a:solidFill>
                  <a:srgbClr val="0D1E1C"/>
                </a:solidFill>
                <a:latin typeface="Aptos"/>
              </a:rPr>
              <a:t>accountability without displacing governance.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C4DD88"/>
                </a:solidFill>
                <a:latin typeface="Aptos"/>
              </a:rPr>
              <a:t>RHETORIC AND MEMORY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C4DD88"/>
                </a:solidFill>
                <a:latin typeface="Aptos"/>
              </a:rPr>
              <a:t>12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C4DD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FFFFFF"/>
                </a:solidFill>
                <a:latin typeface="Georgia"/>
              </a:rPr>
              <a:t>The Enduring Stakes of Governance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682496"/>
            <a:ext cx="2926080" cy="16158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endParaRPr sz="1050" b="1" i="0" dirty="0">
              <a:solidFill>
                <a:srgbClr val="C4DD88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0120" y="2057400"/>
            <a:ext cx="10241280" cy="1353312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400" b="0" i="1" dirty="0">
                <a:solidFill>
                  <a:srgbClr val="FFFFFF"/>
                </a:solidFill>
                <a:latin typeface="Georgia"/>
              </a:rPr>
              <a:t>“It is, Sir, as I have said, a small college. And yet, there are those who love it.”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37560" y="360273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 i="1">
                <a:solidFill>
                  <a:srgbClr val="C4DD88"/>
                </a:solidFill>
                <a:latin typeface="Aptos"/>
              </a:rPr>
              <a:t>— Daniel Webster (traditionally attributed)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938528" y="4160520"/>
            <a:ext cx="8302752" cy="0"/>
          </a:xfrm>
          <a:prstGeom prst="line">
            <a:avLst/>
          </a:prstGeom>
          <a:ln w="12700">
            <a:solidFill>
              <a:srgbClr val="C4DD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17320" y="4462272"/>
            <a:ext cx="9372600" cy="114300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50" b="0" i="0">
                <a:solidFill>
                  <a:srgbClr val="FFFFFF"/>
                </a:solidFill>
                <a:latin typeface="Georgia"/>
              </a:rPr>
              <a:t>Webster’s famous plea personalized the emotional stakes for a beloved institution. Legally, however, Dartmouth established a broader constitutional truth: a mature constitutional republic demonstrates its strength not merely by exercising power, but by respecting the legal boundaries placed upon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26080" y="5806440"/>
            <a:ext cx="6355080" cy="384048"/>
          </a:xfrm>
          <a:prstGeom prst="roundRect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246120" y="5916168"/>
            <a:ext cx="5715000" cy="13716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50" b="1" i="0">
                <a:solidFill>
                  <a:srgbClr val="0D1E1C"/>
                </a:solidFill>
                <a:latin typeface="Aptos"/>
              </a:rPr>
              <a:t>POWER IS CONSTITUTIONAL ONLY WITHIN BOUNDARIES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C4DD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E2E2E2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E2E2E2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CLOSING VOTE &amp; REFLECTION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13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0D1E1C"/>
                </a:solidFill>
                <a:latin typeface="Georgia"/>
              </a:rPr>
              <a:t>Reconsidering the Opening Poll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27632"/>
            <a:ext cx="1037844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0D1E1C"/>
                </a:solidFill>
                <a:latin typeface="Georgia"/>
              </a:rPr>
              <a:t>In light of Dartmouth, how do we balance democratic accountability with institutional autonomy today?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487168"/>
            <a:ext cx="52303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41832" y="2743200"/>
            <a:ext cx="548640" cy="548640"/>
          </a:xfrm>
          <a:prstGeom prst="ellipse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1832" y="2743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0D1E1C"/>
                </a:solidFill>
                <a:latin typeface="Georgia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3352" y="2715768"/>
            <a:ext cx="4041648" cy="3383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D1E1C"/>
                </a:solidFill>
                <a:latin typeface="Georgia"/>
              </a:rPr>
              <a:t>Private power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3352" y="3145536"/>
            <a:ext cx="3995927" cy="6583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707070"/>
                </a:solidFill>
                <a:latin typeface="Aptos"/>
              </a:rPr>
              <a:t>operating unchecked by the public interest.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2487168"/>
            <a:ext cx="5230368" cy="1481328"/>
          </a:xfrm>
          <a:prstGeom prst="roundRect">
            <a:avLst/>
          </a:prstGeom>
          <a:solidFill>
            <a:srgbClr val="12312B"/>
          </a:solidFill>
          <a:ln w="12700">
            <a:solidFill>
              <a:srgbClr val="C4D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473952" y="2743200"/>
            <a:ext cx="548640" cy="548640"/>
          </a:xfrm>
          <a:prstGeom prst="ellipse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73952" y="2743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0D1E1C"/>
                </a:solidFill>
                <a:latin typeface="Georgia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05472" y="2715768"/>
            <a:ext cx="4041648" cy="3383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Georgia"/>
              </a:rPr>
              <a:t>Public power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5472" y="3145536"/>
            <a:ext cx="3995927" cy="6583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 i="0">
                <a:solidFill>
                  <a:srgbClr val="C4DD88"/>
                </a:solidFill>
                <a:latin typeface="Aptos"/>
              </a:rPr>
              <a:t>overriding foundational legal boundaries.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4407408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0693E"/>
                </a:solidFill>
                <a:latin typeface="Aptos"/>
              </a:rPr>
              <a:t>REFLECT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47088" y="4343400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0" i="1">
                <a:solidFill>
                  <a:srgbClr val="0D1E1C"/>
                </a:solidFill>
                <a:latin typeface="Georgia"/>
              </a:rPr>
              <a:t>Has your emphasis changed—and what legal boundary now matters most?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2" y="5010912"/>
            <a:ext cx="10588752" cy="868680"/>
          </a:xfrm>
          <a:prstGeom prst="roundRect">
            <a:avLst/>
          </a:prstGeom>
          <a:solidFill>
            <a:srgbClr val="C4DD88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97280" y="528523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1" i="0">
                <a:solidFill>
                  <a:srgbClr val="0D1E1C"/>
                </a:solidFill>
                <a:latin typeface="Aptos"/>
              </a:rPr>
              <a:t>TAKEAWAY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86000" y="5175504"/>
            <a:ext cx="8732520" cy="47548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80" b="0" i="0">
                <a:solidFill>
                  <a:srgbClr val="0D1E1C"/>
                </a:solidFill>
                <a:latin typeface="Georgia"/>
              </a:rPr>
              <a:t>The core legacy of the case is maintaining public oversight without compromising the foundational security of private enterprise and institutional governance.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69880" y="2743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050" b="1" i="0">
                <a:solidFill>
                  <a:srgbClr val="00693E"/>
                </a:solidFill>
                <a:latin typeface="Aptos"/>
              </a:rPr>
              <a:t>14 / 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630936"/>
            <a:ext cx="11183112" cy="0"/>
          </a:xfrm>
          <a:prstGeom prst="line">
            <a:avLst/>
          </a:prstGeom>
          <a:ln w="1270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80467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500" b="0" i="0">
                <a:solidFill>
                  <a:srgbClr val="0D1E1C"/>
                </a:solidFill>
                <a:latin typeface="Georgia"/>
              </a:rPr>
              <a:t>Primary Sources and Further Reading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755648"/>
            <a:ext cx="5358384" cy="17007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755648"/>
            <a:ext cx="82296" cy="1700784"/>
          </a:xfrm>
          <a:prstGeom prst="rect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2011680"/>
            <a:ext cx="45262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1" i="0">
                <a:solidFill>
                  <a:srgbClr val="00693E"/>
                </a:solidFill>
                <a:latin typeface="Aptos"/>
              </a:rPr>
              <a:t>PRIMARY LAW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395728"/>
            <a:ext cx="4617720" cy="4297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 i="0">
                <a:solidFill>
                  <a:srgbClr val="0D1E1C"/>
                </a:solidFill>
                <a:latin typeface="Georgia"/>
              </a:rPr>
              <a:t>Trustees of Dartmouth College v. Woodward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871215"/>
            <a:ext cx="4645152" cy="40233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17 U.S. 518 (1819).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6208" y="1755648"/>
            <a:ext cx="5358384" cy="17007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36208" y="1755648"/>
            <a:ext cx="82296" cy="1700784"/>
          </a:xfrm>
          <a:prstGeom prst="rect">
            <a:avLst/>
          </a:prstGeom>
          <a:solidFill>
            <a:srgbClr val="9D162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60" y="2011680"/>
            <a:ext cx="45262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1" i="0">
                <a:solidFill>
                  <a:srgbClr val="9D162E"/>
                </a:solidFill>
                <a:latin typeface="Aptos"/>
              </a:rPr>
              <a:t>HISTORICAL ANALYSIS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2395728"/>
            <a:ext cx="4617720" cy="4297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 i="0">
                <a:solidFill>
                  <a:srgbClr val="0D1E1C"/>
                </a:solidFill>
                <a:latin typeface="Georgia"/>
              </a:rPr>
              <a:t>Charles R. T. O’Kelley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871215"/>
            <a:ext cx="4645152" cy="40233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“What Was the Dartmouth College Case Really About?” 74 Vanderbilt Law Review 1645 (2021).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3785615"/>
            <a:ext cx="5358384" cy="17007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94360" y="3785615"/>
            <a:ext cx="82296" cy="1700784"/>
          </a:xfrm>
          <a:prstGeom prst="rect">
            <a:avLst/>
          </a:prstGeom>
          <a:solidFill>
            <a:srgbClr val="F5DC69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4041648"/>
            <a:ext cx="4526280" cy="21945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1" i="0">
                <a:solidFill>
                  <a:srgbClr val="643C20"/>
                </a:solidFill>
                <a:latin typeface="Aptos"/>
              </a:rPr>
              <a:t>CONSTITUTIONAL CONTEXT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" y="4425696"/>
            <a:ext cx="4617720" cy="4297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 i="0">
                <a:solidFill>
                  <a:srgbClr val="0D1E1C"/>
                </a:solidFill>
                <a:latin typeface="Georgia"/>
              </a:rPr>
              <a:t>Congress.gov · Constitution Annotated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4901183"/>
            <a:ext cx="4645152" cy="40233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Overview of the Contract Clause.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6208" y="3785615"/>
            <a:ext cx="5358384" cy="17007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36208" y="3785615"/>
            <a:ext cx="82296" cy="1700784"/>
          </a:xfrm>
          <a:prstGeom prst="rect">
            <a:avLst/>
          </a:prstGeom>
          <a:solidFill>
            <a:srgbClr val="0069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37960" y="4041648"/>
            <a:ext cx="45262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1" i="0" dirty="0" smtClean="0">
                <a:solidFill>
                  <a:srgbClr val="00693E"/>
                </a:solidFill>
                <a:latin typeface="Aptos"/>
              </a:rPr>
              <a:t>INTERACTIVE</a:t>
            </a:r>
            <a:r>
              <a:rPr lang="en-US" sz="950" b="1" i="0" dirty="0" smtClean="0">
                <a:solidFill>
                  <a:srgbClr val="00693E"/>
                </a:solidFill>
                <a:latin typeface="Aptos"/>
              </a:rPr>
              <a:t> LESSON</a:t>
            </a:r>
            <a:endParaRPr sz="950" b="1" i="0" dirty="0">
              <a:solidFill>
                <a:srgbClr val="00693E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37960" y="4425696"/>
            <a:ext cx="4617720" cy="4297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 i="0">
                <a:solidFill>
                  <a:srgbClr val="0D1E1C"/>
                </a:solidFill>
                <a:latin typeface="Georgia"/>
              </a:rPr>
              <a:t>The Dartmouth Case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4901183"/>
            <a:ext cx="4645152" cy="402336"/>
          </a:xfrm>
          <a:prstGeom prst="rect">
            <a:avLst/>
          </a:prstGeom>
          <a:noFill/>
          <a:ln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80" b="0" i="0">
                <a:solidFill>
                  <a:srgbClr val="0D1E1C"/>
                </a:solidFill>
                <a:latin typeface="Aptos"/>
              </a:rPr>
              <a:t>dartmouth.dchang.net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06040" y="5879592"/>
            <a:ext cx="6995160" cy="15388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endParaRPr sz="1000" b="1" i="0" dirty="0">
              <a:solidFill>
                <a:srgbClr val="C4DD88"/>
              </a:solidFill>
              <a:latin typeface="Aptos"/>
            </a:endParaRPr>
          </a:p>
        </p:txBody>
      </p:sp>
      <p:cxnSp>
        <p:nvCxnSpPr>
          <p:cNvPr id="28" name="Connector 27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 w="10160">
            <a:solidFill>
              <a:srgbClr val="E2E2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02920" y="654710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00" b="1" i="0">
                <a:solidFill>
                  <a:srgbClr val="707070"/>
                </a:solidFill>
                <a:latin typeface="Aptos"/>
              </a:rPr>
              <a:t>DARTMOUTH COLLEGE v. WOODWARD · 1819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09560" y="6547104"/>
            <a:ext cx="3749039" cy="12311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endParaRPr sz="800" b="1" i="0" dirty="0">
              <a:solidFill>
                <a:srgbClr val="707070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1162</Words>
  <Application>Microsoft Office PowerPoint</Application>
  <PresentationFormat>Widescreen</PresentationFormat>
  <Paragraphs>196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Dartmouth Case</dc:title>
  <dc:subject>Dartmouth College v. Woodward — 14-slide academic discussion deck</dc:subject>
  <dc:creator>Daniel Chang</dc:creator>
  <cp:keywords>Dartmouth College, Contract Clause, governance, institutional autonomy</cp:keywords>
  <dc:description>generated using python-pptx</dc:description>
  <cp:lastModifiedBy>DC</cp:lastModifiedBy>
  <cp:revision>8</cp:revision>
  <dcterms:created xsi:type="dcterms:W3CDTF">2013-01-27T09:14:16Z</dcterms:created>
  <dcterms:modified xsi:type="dcterms:W3CDTF">2026-09-03T06:09:28Z</dcterms:modified>
  <cp:category/>
</cp:coreProperties>
</file>