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E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FA00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C4DD88"/>
                </a:solidFill>
                <a:latin typeface="Aptos"/>
              </a:defRPr>
            </a:pPr>
            <a:r>
              <a:t>A FLEDGLING REPUBLIC TESTS THE LIMITS OF STATE POWER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Georgia"/>
              </a:defRPr>
            </a:pPr>
            <a:r>
              <a:t>The Governance Paradox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01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C4DD88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103120"/>
            <a:ext cx="7955279" cy="5943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500" b="0">
                <a:solidFill>
                  <a:srgbClr val="FFFFFF"/>
                </a:solidFill>
                <a:latin typeface="Georgia"/>
              </a:defRPr>
            </a:pPr>
            <a:r>
              <a:t>Dartmouth: private charter or public control?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907792"/>
            <a:ext cx="7315200" cy="3657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C4DD88"/>
                </a:solidFill>
                <a:latin typeface="Aptos"/>
              </a:defRPr>
            </a:pPr>
            <a:r>
              <a:t>Trustees of Dartmouth College v. Woodward (1819)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052560" y="1664208"/>
            <a:ext cx="2011680" cy="2011680"/>
          </a:xfrm>
          <a:prstGeom prst="roundRect">
            <a:avLst/>
          </a:prstGeom>
          <a:solidFill>
            <a:srgbClr val="FFA00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052560" y="2167128"/>
            <a:ext cx="2011680" cy="6400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3600" b="1">
                <a:solidFill>
                  <a:srgbClr val="0D1E1C"/>
                </a:solidFill>
                <a:latin typeface="Georgia"/>
              </a:defRPr>
            </a:pPr>
            <a:r>
              <a:t>1819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5230368"/>
            <a:ext cx="10698480" cy="329184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200" b="1">
                <a:solidFill>
                  <a:srgbClr val="F5DC69"/>
                </a:solidFill>
                <a:latin typeface="Aptos"/>
              </a:defRPr>
            </a:pPr>
            <a:r>
              <a:t>CONTRACT CLAUSE  ·  PRIVATE INSTITUTIONS  ·  STATE POWER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9D162E"/>
          </a:solidFill>
          <a:ln>
            <a:solidFill>
              <a:srgbClr val="9D16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9D162E"/>
                </a:solidFill>
                <a:latin typeface="Aptos"/>
              </a:defRPr>
            </a:pPr>
            <a:r>
              <a:t>THE COURT’S ANSWER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0D1E1C"/>
                </a:solidFill>
                <a:latin typeface="Georgia"/>
              </a:defRPr>
            </a:pPr>
            <a:r>
              <a:t>What did the Court protect—and what did it not?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9D162E"/>
                </a:solidFill>
                <a:latin typeface="Aptos"/>
              </a:defRPr>
            </a:pPr>
            <a:r>
              <a:t>10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9D162E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554480"/>
            <a:ext cx="516636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0392" y="1700784"/>
            <a:ext cx="483717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693E"/>
                </a:solidFill>
                <a:latin typeface="Aptos"/>
              </a:defRPr>
            </a:pPr>
            <a:r>
              <a:t>PROTECTED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1993391"/>
            <a:ext cx="483717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Charter-created continuity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496312"/>
            <a:ext cx="4837176" cy="32826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The private corporate charter as a contract</a:t>
            </a:r>
          </a:p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Governance established through that charter</a:t>
            </a:r>
          </a:p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Donated property and institutional commitments</a:t>
            </a:r>
          </a:p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Resistance to unilateral political replacement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09360" y="1554480"/>
            <a:ext cx="516636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9D162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73952" y="1700784"/>
            <a:ext cx="483717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9D162E"/>
                </a:solidFill>
                <a:latin typeface="Aptos"/>
              </a:defRPr>
            </a:pPr>
            <a:r>
              <a:t>DID NOT CREATE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3952" y="1993391"/>
            <a:ext cx="483717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Immunity from government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3952" y="2496312"/>
            <a:ext cx="4837176" cy="32826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Freedom from generally applicable regulation</a:t>
            </a:r>
          </a:p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Unlimited trustee power</a:t>
            </a:r>
          </a:p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Approval of every internal decision</a:t>
            </a:r>
          </a:p>
          <a:p>
            <a:pPr algn="l">
              <a:defRPr sz="1700" b="0">
                <a:solidFill>
                  <a:srgbClr val="0D1E1C"/>
                </a:solidFill>
                <a:latin typeface="Aptos"/>
              </a:defRPr>
            </a:pPr>
            <a:r>
              <a:t>• A rule that public interests never matter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E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5DC69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C4DD88"/>
                </a:solidFill>
                <a:latin typeface="Aptos"/>
              </a:defRPr>
            </a:pPr>
            <a:r>
              <a:t>IMPACT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Georgia"/>
              </a:defRPr>
            </a:pPr>
            <a:r>
              <a:t>From one college charter to private institutional security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11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C4DD88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508760"/>
            <a:ext cx="3383280" cy="2514600"/>
          </a:xfrm>
          <a:prstGeom prst="roundRect">
            <a:avLst/>
          </a:prstGeom>
          <a:solidFill>
            <a:srgbClr val="1B3A33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655063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PRIVATE ENTITIES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194767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Political continuity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2450591"/>
            <a:ext cx="305409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A legislative majority could not automatically rewrite a private corporation’s constitutive arrangements.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1508760"/>
            <a:ext cx="3383280" cy="2514600"/>
          </a:xfrm>
          <a:prstGeom prst="roundRect">
            <a:avLst/>
          </a:prstGeom>
          <a:solidFill>
            <a:srgbClr val="1B3A33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655063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DONORS AND PROPERTY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194767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Credible commitments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3712" y="2450591"/>
            <a:ext cx="305409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Charitable gifts and corporate property became more secure against political appropriation.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83880" y="1508760"/>
            <a:ext cx="3383280" cy="2514600"/>
          </a:xfrm>
          <a:prstGeom prst="roundRect">
            <a:avLst/>
          </a:prstGeom>
          <a:solidFill>
            <a:srgbClr val="1B3A33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655063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CORPORATE DEVELOPMENT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194767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Stable legal forms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48472" y="2450591"/>
            <a:ext cx="305409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The decision helped establish predictable forms on which private corporations could organize and grow.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4360" y="4315968"/>
            <a:ext cx="11018520" cy="640080"/>
          </a:xfrm>
          <a:prstGeom prst="roundRect">
            <a:avLst/>
          </a:prstGeom>
          <a:solidFill>
            <a:srgbClr val="00693E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4489704"/>
            <a:ext cx="106527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Dartmouth protected private entities from state takeover—not from all public regulation.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5330952"/>
            <a:ext cx="10789920" cy="4114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400" b="1">
                <a:solidFill>
                  <a:srgbClr val="C4DD88"/>
                </a:solidFill>
                <a:latin typeface="Aptos"/>
              </a:defRPr>
            </a:pPr>
            <a:r>
              <a:t>RECONSIDER  ·  Did the doctrine change the room? Vote again on private power versus public power.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00693E"/>
                </a:solidFill>
                <a:latin typeface="Aptos"/>
              </a:defRPr>
            </a:pPr>
            <a:r>
              <a:t>MODERN APPLICATION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0D1E1C"/>
                </a:solidFill>
                <a:latin typeface="Georgia"/>
              </a:defRPr>
            </a:pPr>
            <a:r>
              <a:t>Accountability without institutional displacement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693E"/>
                </a:solidFill>
                <a:latin typeface="Aptos"/>
              </a:defRPr>
            </a:pPr>
            <a:r>
              <a:t>12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00693E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527048"/>
            <a:ext cx="548640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673351"/>
            <a:ext cx="515721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693E"/>
                </a:solidFill>
                <a:latin typeface="Aptos"/>
              </a:defRPr>
            </a:pPr>
            <a:r>
              <a:t>SCENARIO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1965960"/>
            <a:ext cx="515721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A private university receives substantial public support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2468880"/>
            <a:ext cx="5157216" cy="32826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Legislators identify legitimate accountability concerns and propose replacing its governing board with public appointees.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Analyze separately: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Public objective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Source of governmental authority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Intrusiveness of the remedy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527048"/>
            <a:ext cx="525780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19672" y="1673351"/>
            <a:ext cx="492861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FFA00F"/>
                </a:solidFill>
                <a:latin typeface="Aptos"/>
              </a:defRPr>
            </a:pPr>
            <a:r>
              <a:t>LESS-INTRUSIVE TOOLS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9672" y="1965960"/>
            <a:ext cx="492861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Alternatives to displacement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9672" y="2468880"/>
            <a:ext cx="4928616" cy="32826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Transparent reporting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Independent audits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Funding conditions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Generally applicable regulation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Fiduciary-duty enforcement</a:t>
            </a:r>
          </a:p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• Corrective governance agreements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971032"/>
            <a:ext cx="106984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300" b="1">
                <a:solidFill>
                  <a:srgbClr val="00693E"/>
                </a:solidFill>
                <a:latin typeface="Aptos"/>
              </a:defRPr>
            </a:pPr>
            <a:r>
              <a:t>What can government lawfully require without becoming the institution’s governing authority?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E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4DD88"/>
          </a:solidFill>
          <a:ln>
            <a:solidFill>
              <a:srgbClr val="C4DD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C4DD88"/>
                </a:solidFill>
                <a:latin typeface="Aptos"/>
              </a:defRPr>
            </a:pPr>
            <a:r>
              <a:t>RHETORIC AND MEMORY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Georgia"/>
              </a:defRPr>
            </a:pPr>
            <a:r>
              <a:t>The line everyone remembers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13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C4DD88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1508760"/>
            <a:ext cx="10332720" cy="1417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2700" b="0">
                <a:solidFill>
                  <a:srgbClr val="FFFFFF"/>
                </a:solidFill>
                <a:latin typeface="Georgia"/>
              </a:defRPr>
            </a:pPr>
            <a:r>
              <a:t>“It is, Sir, as I have said, a small college.</a:t>
            </a:r>
          </a:p>
          <a:p>
            <a:pPr algn="ctr">
              <a:defRPr sz="2700" b="0">
                <a:solidFill>
                  <a:srgbClr val="FFFFFF"/>
                </a:solidFill>
                <a:latin typeface="Georgia"/>
              </a:defRPr>
            </a:pPr>
            <a:r>
              <a:t>And yet, there are those who love it.”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2953512"/>
            <a:ext cx="10332720" cy="40233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400" b="1">
                <a:solidFill>
                  <a:srgbClr val="C4DD88"/>
                </a:solidFill>
                <a:latin typeface="Aptos"/>
              </a:defRPr>
            </a:pPr>
            <a:r>
              <a:t>Traditionally attributed to Daniel Webster · no transcript of the original oral argument survives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7240" y="3657600"/>
            <a:ext cx="10652760" cy="960120"/>
          </a:xfrm>
          <a:prstGeom prst="roundRect">
            <a:avLst/>
          </a:prstGeom>
          <a:solidFill>
            <a:srgbClr val="12312B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87552" y="3822191"/>
            <a:ext cx="10241280" cy="594360"/>
          </a:xfrm>
          <a:prstGeom prst="rect">
            <a:avLst/>
          </a:prstGeom>
          <a:noFill/>
        </p:spPr>
        <p:txBody>
          <a:bodyPr wrap="square" lIns="109728" rIns="109728" tIns="73152" bIns="73152">
            <a:spAutoFit/>
          </a:bodyPr>
          <a:lstStyle/>
          <a:p>
            <a:pPr>
              <a:spcAft>
                <a:spcPts val="800"/>
              </a:spcAft>
            </a:pPr>
            <a:r>
              <a:rPr b="1" sz="1500">
                <a:solidFill>
                  <a:srgbClr val="FFFFFF"/>
                </a:solidFill>
                <a:latin typeface="Aptos"/>
              </a:rPr>
              <a:t>Critical framing: </a:t>
            </a:r>
            <a:r>
              <a:rPr sz="1500">
                <a:solidFill>
                  <a:srgbClr val="FFFFFF"/>
                </a:solidFill>
                <a:latin typeface="Aptos"/>
              </a:rPr>
              <a:t>The quotation personalizes Dartmouth’s cause. The constitutional legacy asks whether democratic government can pursue public purposes while respecting constitutional limits.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074920"/>
            <a:ext cx="10332720" cy="5943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800" b="1">
                <a:solidFill>
                  <a:srgbClr val="FFA00F"/>
                </a:solidFill>
                <a:latin typeface="Georgia"/>
              </a:defRPr>
            </a:pPr>
            <a:r>
              <a:t>A republic proves its strength not only by exercising power—but by honoring the boundaries on that power.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424141"/>
          </a:solidFill>
          <a:ln>
            <a:solidFill>
              <a:srgbClr val="4241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424141"/>
                </a:solidFill>
                <a:latin typeface="Aptos"/>
              </a:defRPr>
            </a:pPr>
            <a: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0D1E1C"/>
                </a:solidFill>
                <a:latin typeface="Georgia"/>
              </a:defRPr>
            </a:pPr>
            <a:r>
              <a:t>Sources and further reading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424141"/>
                </a:solidFill>
                <a:latin typeface="Aptos"/>
              </a:defRPr>
            </a:pPr>
            <a:r>
              <a:t>14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424141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81328"/>
            <a:ext cx="10789920" cy="1207008"/>
          </a:xfrm>
          <a:prstGeom prst="roundRect">
            <a:avLst/>
          </a:prstGeom>
          <a:solidFill>
            <a:srgbClr val="FFFFFF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0392" y="1627632"/>
            <a:ext cx="1046073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693E"/>
                </a:solidFill>
                <a:latin typeface="Aptos"/>
              </a:defRPr>
            </a:pPr>
            <a:r>
              <a:t>SOURCE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1920240"/>
            <a:ext cx="1046073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Primary law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423160"/>
            <a:ext cx="10460736" cy="146304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Trustees of Dartmouth College v. Woodward, 17 U.S. 518 (1819)</a:t>
            </a:r>
          </a:p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supreme.justia.com/cases/federal/us/17/518/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944368"/>
            <a:ext cx="10789920" cy="1207008"/>
          </a:xfrm>
          <a:prstGeom prst="roundRect">
            <a:avLst/>
          </a:prstGeom>
          <a:solidFill>
            <a:srgbClr val="FFFFF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0392" y="3090672"/>
            <a:ext cx="1046073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FFA00F"/>
                </a:solidFill>
                <a:latin typeface="Aptos"/>
              </a:defRPr>
            </a:pPr>
            <a:r>
              <a:t>SOURCE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0392" y="3383280"/>
            <a:ext cx="1046073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Historical interpretation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0392" y="3886200"/>
            <a:ext cx="10460736" cy="146304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Charles R. T. O’Kelley, “What Was the Dartmouth College Case Really About?”</a:t>
            </a:r>
          </a:p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74 Vanderbilt Law Review 1645 (2021)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4407408"/>
            <a:ext cx="10789920" cy="1207008"/>
          </a:xfrm>
          <a:prstGeom prst="roundRect">
            <a:avLst/>
          </a:prstGeom>
          <a:solidFill>
            <a:srgbClr val="FFFFFF"/>
          </a:solidFill>
          <a:ln>
            <a:solidFill>
              <a:srgbClr val="003C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0392" y="4553712"/>
            <a:ext cx="1046073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3C73"/>
                </a:solidFill>
                <a:latin typeface="Aptos"/>
              </a:defRPr>
            </a:pPr>
            <a:r>
              <a:t>SOURCE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" y="4846320"/>
            <a:ext cx="1046073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Constitutional doctrine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0392" y="5349240"/>
            <a:ext cx="10460736" cy="146304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Congress.gov, Constitution Annotated, “Overview of Contract Clause”</a:t>
            </a:r>
          </a:p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constitution.congress.gov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961888"/>
            <a:ext cx="10698480" cy="29260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300" b="1">
                <a:solidFill>
                  <a:srgbClr val="00693E"/>
                </a:solidFill>
                <a:latin typeface="Aptos"/>
              </a:defRPr>
            </a:pPr>
            <a:r>
              <a:t>Interactive lesson and synchronized classroom polling: https://dartmouth.dchang.net/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00693E"/>
                </a:solidFill>
                <a:latin typeface="Aptos"/>
              </a:defRPr>
            </a:pPr>
            <a:r>
              <a:t>ISSUE PRESENTED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0D1E1C"/>
                </a:solidFill>
                <a:latin typeface="Georgia"/>
              </a:defRPr>
            </a:pPr>
            <a:r>
              <a:t>What legal question did the Court have to answer?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693E"/>
                </a:solidFill>
                <a:latin typeface="Aptos"/>
              </a:defRPr>
            </a:pPr>
            <a:r>
              <a:t>02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00693E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508760"/>
            <a:ext cx="10972800" cy="9601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000" b="0">
                <a:solidFill>
                  <a:srgbClr val="0D1E1C"/>
                </a:solidFill>
                <a:latin typeface="Georgia"/>
              </a:defRPr>
            </a:pPr>
            <a:r>
              <a:t>Did New Hampshire’s 1816 legislation violate the Contract Clause by materially altering Dartmouth’s private corporate charter without the corporation’s consent?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2788920"/>
            <a:ext cx="3520440" cy="2514600"/>
          </a:xfrm>
          <a:prstGeom prst="roundRect">
            <a:avLst/>
          </a:prstGeom>
          <a:solidFill>
            <a:srgbClr val="FFFFFF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2935224"/>
            <a:ext cx="319125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693E"/>
                </a:solidFill>
                <a:latin typeface="Aptos"/>
              </a:defRPr>
            </a:pPr>
            <a:r>
              <a:t>CONSTITUTIONAL RULE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3227832"/>
            <a:ext cx="319125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Contract Clause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" y="3730752"/>
            <a:ext cx="319125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0D1E1C"/>
                </a:solidFill>
                <a:latin typeface="Aptos"/>
              </a:defRPr>
            </a:pPr>
            <a:r>
              <a:t>A state may not pass a law impairing the obligation of contracts.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43400" y="2788920"/>
            <a:ext cx="3520440" cy="2514600"/>
          </a:xfrm>
          <a:prstGeom prst="roundRect">
            <a:avLst/>
          </a:prstGeom>
          <a:solidFill>
            <a:srgbClr val="FFFFF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07992" y="2935224"/>
            <a:ext cx="319125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FFA00F"/>
                </a:solidFill>
                <a:latin typeface="Aptos"/>
              </a:defRPr>
            </a:pPr>
            <a:r>
              <a:t>LEGAL HINGE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7992" y="3227832"/>
            <a:ext cx="319125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Charter as contract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07992" y="3730752"/>
            <a:ext cx="319125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0D1E1C"/>
                </a:solidFill>
                <a:latin typeface="Aptos"/>
              </a:defRPr>
            </a:pPr>
            <a:r>
              <a:t>Did the 1769 charter create a contract protected by the Constitution?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92440" y="2788920"/>
            <a:ext cx="3520440" cy="2514600"/>
          </a:xfrm>
          <a:prstGeom prst="roundRect">
            <a:avLst/>
          </a:prstGeom>
          <a:solidFill>
            <a:srgbClr val="FFFFFF"/>
          </a:solidFill>
          <a:ln>
            <a:solidFill>
              <a:srgbClr val="003C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57031" y="2935224"/>
            <a:ext cx="319125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3C73"/>
                </a:solidFill>
                <a:latin typeface="Aptos"/>
              </a:defRPr>
            </a:pPr>
            <a:r>
              <a:t>LEARNING OUTCOME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57031" y="3227832"/>
            <a:ext cx="319125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Regulation or takeover?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57031" y="3730752"/>
            <a:ext cx="319125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0D1E1C"/>
                </a:solidFill>
                <a:latin typeface="Aptos"/>
              </a:defRPr>
            </a:pPr>
            <a:r>
              <a:t>Distinguish lawful oversight from displacement of charter-created private governance.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E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5DC69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C4DD88"/>
                </a:solidFill>
                <a:latin typeface="Aptos"/>
              </a:defRPr>
            </a:pPr>
            <a:r>
              <a:t>LEGAL METHOD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Georgia"/>
              </a:defRPr>
            </a:pPr>
            <a:r>
              <a:t>Start with the constitutional test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03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C4DD88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00200"/>
            <a:ext cx="2606040" cy="2423160"/>
          </a:xfrm>
          <a:prstGeom prst="roundRect">
            <a:avLst/>
          </a:prstGeom>
          <a:solidFill>
            <a:srgbClr val="1B3A33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746504"/>
            <a:ext cx="227685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39112"/>
            <a:ext cx="227685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Identify a contract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2542032"/>
            <a:ext cx="2276856" cy="1362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Enforceable obligations or revocable political authority?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7288" y="1600200"/>
            <a:ext cx="2606040" cy="2423160"/>
          </a:xfrm>
          <a:prstGeom prst="roundRect">
            <a:avLst/>
          </a:prstGeom>
          <a:solidFill>
            <a:srgbClr val="1B3A33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11880" y="1746504"/>
            <a:ext cx="227685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1880" y="2039112"/>
            <a:ext cx="227685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Identify state action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542032"/>
            <a:ext cx="2276856" cy="1362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What did the 1816 laws change?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00216" y="1600200"/>
            <a:ext cx="2606040" cy="2423160"/>
          </a:xfrm>
          <a:prstGeom prst="roundRect">
            <a:avLst/>
          </a:prstGeom>
          <a:solidFill>
            <a:srgbClr val="1B3A33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64808" y="1746504"/>
            <a:ext cx="227685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4808" y="2039112"/>
            <a:ext cx="227685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Identify impairment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64808" y="2542032"/>
            <a:ext cx="2276856" cy="1362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Regulate conduct or replace governance rights?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53144" y="1600200"/>
            <a:ext cx="2606040" cy="2423160"/>
          </a:xfrm>
          <a:prstGeom prst="roundRect">
            <a:avLst/>
          </a:prstGeom>
          <a:solidFill>
            <a:srgbClr val="1B3A33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17736" y="1746504"/>
            <a:ext cx="227685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17736" y="2039112"/>
            <a:ext cx="227685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Test the state’s theory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17736" y="2542032"/>
            <a:ext cx="2276856" cy="1362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Did public purpose make Dartmouth public?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94360" y="4315968"/>
            <a:ext cx="11018520" cy="530352"/>
          </a:xfrm>
          <a:prstGeom prst="roundRect">
            <a:avLst/>
          </a:prstGeom>
          <a:solidFill>
            <a:srgbClr val="FFA00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77240" y="4425696"/>
            <a:ext cx="106527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0D1E1C"/>
                </a:solidFill>
                <a:latin typeface="Aptos"/>
              </a:defRPr>
            </a:pPr>
            <a:r>
              <a:t>Context supports the legal analysis; it does not replace it.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5065776"/>
            <a:ext cx="1097280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300" b="1">
                <a:solidFill>
                  <a:srgbClr val="C4DD88"/>
                </a:solidFill>
                <a:latin typeface="Aptos"/>
              </a:defRPr>
            </a:pPr>
            <a:r>
              <a:t>OPENING VOTE  ·  Which danger should a new republic fear more?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85800" y="5404104"/>
            <a:ext cx="5166360" cy="566928"/>
          </a:xfrm>
          <a:prstGeom prst="roundRect">
            <a:avLst/>
          </a:prstGeom>
          <a:solidFill>
            <a:srgbClr val="12312B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60" y="5550408"/>
            <a:ext cx="4892040" cy="2286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A  Private power without public accountability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63640" y="5404104"/>
            <a:ext cx="5166360" cy="566928"/>
          </a:xfrm>
          <a:prstGeom prst="roundRect">
            <a:avLst/>
          </a:prstGeom>
          <a:solidFill>
            <a:srgbClr val="12312B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5550408"/>
            <a:ext cx="4892040" cy="2286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B  Public power without reliable boundaries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D94415"/>
          </a:solidFill>
          <a:ln>
            <a:solidFill>
              <a:srgbClr val="D944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D94415"/>
                </a:solidFill>
                <a:latin typeface="Aptos"/>
              </a:defRPr>
            </a:pPr>
            <a:r>
              <a:t>RULE APPLIED TO FACTS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0D1E1C"/>
                </a:solidFill>
                <a:latin typeface="Georgia"/>
              </a:defRPr>
            </a:pPr>
            <a:r>
              <a:t>Which facts matter legally?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D94415"/>
                </a:solidFill>
                <a:latin typeface="Aptos"/>
              </a:defRPr>
            </a:pPr>
            <a:r>
              <a:t>04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D94415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828800"/>
            <a:ext cx="199339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944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1792" y="1938528"/>
            <a:ext cx="1847088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9D162E"/>
                </a:solidFill>
                <a:latin typeface="Aptos"/>
              </a:defRPr>
            </a:pPr>
            <a:r>
              <a:t>1769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267712"/>
            <a:ext cx="1773936" cy="47548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300" b="1">
                <a:solidFill>
                  <a:srgbClr val="0D1E1C"/>
                </a:solidFill>
                <a:latin typeface="Aptos"/>
              </a:defRPr>
            </a:pPr>
            <a:r>
              <a:t>Charter fixes private governance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52928" y="1828800"/>
            <a:ext cx="199339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944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26080" y="1938528"/>
            <a:ext cx="1847088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9D162E"/>
                </a:solidFill>
                <a:latin typeface="Aptos"/>
              </a:defRPr>
            </a:pPr>
            <a:r>
              <a:t>1815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62656" y="2267712"/>
            <a:ext cx="1773936" cy="47548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300" b="1">
                <a:solidFill>
                  <a:srgbClr val="0D1E1C"/>
                </a:solidFill>
                <a:latin typeface="Aptos"/>
              </a:defRPr>
            </a:pPr>
            <a:r>
              <a:t>Trustees remove Wheelock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157216" y="1828800"/>
            <a:ext cx="199339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944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230368" y="1938528"/>
            <a:ext cx="1847088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9D162E"/>
                </a:solidFill>
                <a:latin typeface="Aptos"/>
              </a:defRPr>
            </a:pPr>
            <a:r>
              <a:t>1816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66944" y="2267712"/>
            <a:ext cx="1773936" cy="47548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300" b="1">
                <a:solidFill>
                  <a:srgbClr val="0D1E1C"/>
                </a:solidFill>
                <a:latin typeface="Aptos"/>
              </a:defRPr>
            </a:pPr>
            <a:r>
              <a:t>State alters the charter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461504" y="1828800"/>
            <a:ext cx="199339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944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34656" y="1938528"/>
            <a:ext cx="1847088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9D162E"/>
                </a:solidFill>
                <a:latin typeface="Aptos"/>
              </a:defRPr>
            </a:pPr>
            <a:r>
              <a:t>1816–17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71231" y="2267712"/>
            <a:ext cx="1773936" cy="47548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300" b="1">
                <a:solidFill>
                  <a:srgbClr val="0D1E1C"/>
                </a:solidFill>
                <a:latin typeface="Aptos"/>
              </a:defRPr>
            </a:pPr>
            <a:r>
              <a:t>Rival boards claim authority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765792" y="1828800"/>
            <a:ext cx="1993392" cy="1051560"/>
          </a:xfrm>
          <a:prstGeom prst="roundRect">
            <a:avLst/>
          </a:prstGeom>
          <a:solidFill>
            <a:srgbClr val="FFFFFF"/>
          </a:solidFill>
          <a:ln>
            <a:solidFill>
              <a:srgbClr val="D944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838944" y="1938528"/>
            <a:ext cx="1847088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9D162E"/>
                </a:solidFill>
                <a:latin typeface="Aptos"/>
              </a:defRPr>
            </a:pPr>
            <a:r>
              <a:t>1819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875519" y="2267712"/>
            <a:ext cx="1773936" cy="47548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300" b="1">
                <a:solidFill>
                  <a:srgbClr val="0D1E1C"/>
                </a:solidFill>
                <a:latin typeface="Aptos"/>
              </a:defRPr>
            </a:pPr>
            <a:r>
              <a:t>Court finds impairment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31520" y="3429000"/>
            <a:ext cx="1074420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D944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96112" y="3575304"/>
            <a:ext cx="1041501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D94415"/>
                </a:solidFill>
                <a:latin typeface="Aptos"/>
              </a:defRPr>
            </a:pPr>
            <a:r>
              <a:t>LEGALLY OPERATIVE FACTS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6112" y="3867912"/>
            <a:ext cx="1041501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The legislation changed who governed Dartmouth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4370832"/>
            <a:ext cx="10415016" cy="813815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600" b="0">
                <a:solidFill>
                  <a:srgbClr val="0D1E1C"/>
                </a:solidFill>
                <a:latin typeface="Aptos"/>
              </a:defRPr>
            </a:pPr>
            <a:r>
              <a:t>The state enlarged the board, added public overseers, changed the corporation’s name, and transferred control to a new governing structure. The seal and records embodied which charter-created corporation could act.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E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C4DD88"/>
          </a:solidFill>
          <a:ln>
            <a:solidFill>
              <a:srgbClr val="C4DD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C4DD88"/>
                </a:solidFill>
                <a:latin typeface="Aptos"/>
              </a:defRPr>
            </a:pPr>
            <a:r>
              <a:t>CAUSATION AND LEGAL RELEVANCE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Georgia"/>
              </a:defRPr>
            </a:pPr>
            <a:r>
              <a:t>From removal to legislative impairment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05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C4DD88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645920"/>
            <a:ext cx="3383280" cy="2423160"/>
          </a:xfrm>
          <a:prstGeom prst="roundRect">
            <a:avLst/>
          </a:prstGeom>
          <a:solidFill>
            <a:srgbClr val="1B3A33"/>
          </a:solidFill>
          <a:ln>
            <a:solidFill>
              <a:srgbClr val="C4DD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792224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PRIVATE ACTION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8483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Trustees remove John Wheelock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2587752"/>
            <a:ext cx="3054096" cy="1362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An internal governance dispute did not itself create a federal constitutional claim.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58768" y="2423160"/>
            <a:ext cx="457200" cy="4572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2800" b="1">
                <a:solidFill>
                  <a:srgbClr val="FFA00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89120" y="1645920"/>
            <a:ext cx="3383280" cy="2423160"/>
          </a:xfrm>
          <a:prstGeom prst="roundRect">
            <a:avLst/>
          </a:prstGeom>
          <a:solidFill>
            <a:srgbClr val="1B3A33"/>
          </a:solidFill>
          <a:ln>
            <a:solidFill>
              <a:srgbClr val="C4DD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553712" y="1792224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REQUEST FOR STATE ACTION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53712" y="208483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Wheelock turns to the state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53712" y="2587752"/>
            <a:ext cx="3054096" cy="1362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Political intervention moved the conflict from private governance into public law.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53528" y="2423160"/>
            <a:ext cx="457200" cy="4572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2800" b="1">
                <a:solidFill>
                  <a:srgbClr val="FFA00F"/>
                </a:solidFill>
                <a:latin typeface="Aptos"/>
              </a:defRPr>
            </a:pPr>
            <a: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83880" y="1645920"/>
            <a:ext cx="3383280" cy="2423160"/>
          </a:xfrm>
          <a:prstGeom prst="roundRect">
            <a:avLst/>
          </a:prstGeom>
          <a:solidFill>
            <a:srgbClr val="1B3A33"/>
          </a:solidFill>
          <a:ln>
            <a:solidFill>
              <a:srgbClr val="C4DD8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48472" y="1792224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CONSTITUTIONAL TRIGGER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48472" y="208483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New Hampshire restructures Dartmouth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48472" y="2587752"/>
            <a:ext cx="3054096" cy="1362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FFFFFF"/>
                </a:solidFill>
                <a:latin typeface="Aptos"/>
              </a:defRPr>
            </a:pPr>
            <a:r>
              <a:t>The 1816 legislation supplied the state action and alleged impairment.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85800" y="4370832"/>
            <a:ext cx="10789920" cy="1143000"/>
          </a:xfrm>
          <a:prstGeom prst="roundRect">
            <a:avLst/>
          </a:prstGeom>
          <a:solidFill>
            <a:srgbClr val="12312B"/>
          </a:solidFill>
          <a:ln>
            <a:solidFill>
              <a:srgbClr val="F5DC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4526280"/>
            <a:ext cx="10515600" cy="804672"/>
          </a:xfrm>
          <a:prstGeom prst="rect">
            <a:avLst/>
          </a:prstGeom>
          <a:noFill/>
        </p:spPr>
        <p:txBody>
          <a:bodyPr wrap="square" lIns="109728" rIns="109728" tIns="73152" bIns="73152">
            <a:spAutoFit/>
          </a:bodyPr>
          <a:lstStyle/>
          <a:p>
            <a:pPr>
              <a:spcAft>
                <a:spcPts val="800"/>
              </a:spcAft>
            </a:pPr>
            <a:r>
              <a:rPr b="1" sz="1500">
                <a:solidFill>
                  <a:srgbClr val="FFFFFF"/>
                </a:solidFill>
                <a:latin typeface="Aptos"/>
              </a:rPr>
              <a:t>Interesting aside—not a legal issue: </a:t>
            </a:r>
            <a:r>
              <a:rPr sz="1500">
                <a:solidFill>
                  <a:srgbClr val="FFFFFF"/>
                </a:solidFill>
                <a:latin typeface="Aptos"/>
              </a:rPr>
              <a:t>Woodward was founder Eleazar Wheelock’s grandson. The family connection enlivened the story but supplied neither the Court’s rule nor its holding.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643C20"/>
          </a:solidFill>
          <a:ln>
            <a:solidFill>
              <a:srgbClr val="643C2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643C20"/>
                </a:solidFill>
                <a:latin typeface="Aptos"/>
              </a:defRPr>
            </a:pPr>
            <a:r>
              <a:t>ARGUMENTS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0D1E1C"/>
                </a:solidFill>
                <a:latin typeface="Georgia"/>
              </a:defRPr>
            </a:pPr>
            <a:r>
              <a:t>What was each side’s legal theory?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643C20"/>
                </a:solidFill>
                <a:latin typeface="Aptos"/>
              </a:defRPr>
            </a:pPr>
            <a:r>
              <a:t>06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643C20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572768"/>
            <a:ext cx="521208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719072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FFA00F"/>
                </a:solidFill>
                <a:latin typeface="Aptos"/>
              </a:defRPr>
            </a:pPr>
            <a:r>
              <a:t>TRUSTEES’ THEORY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11680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The charter is a contract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2514600"/>
            <a:ext cx="4882896" cy="813815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It created vested corporate and governance rights supported by private donations.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26480" y="1572768"/>
            <a:ext cx="521208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91072" y="1719072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FFA00F"/>
                </a:solidFill>
                <a:latin typeface="Aptos"/>
              </a:defRPr>
            </a:pPr>
            <a:r>
              <a:t>TRUSTEES’ THEORY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91072" y="2011680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The legislation impaired 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91072" y="2514600"/>
            <a:ext cx="4882896" cy="813815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Changing the board and corporate identity altered the charter without consent.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4360" y="3721608"/>
            <a:ext cx="521208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58952" y="3867912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FFA00F"/>
                </a:solidFill>
                <a:latin typeface="Aptos"/>
              </a:defRPr>
            </a:pPr>
            <a:r>
              <a:t>STATE’S THEORY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4160520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Education is public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" y="4663440"/>
            <a:ext cx="4882896" cy="813815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The legislature claimed authority to reorganize Dartmouth for the public good.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6480" y="3721608"/>
            <a:ext cx="5212080" cy="1874519"/>
          </a:xfrm>
          <a:prstGeom prst="roundRect">
            <a:avLst/>
          </a:prstGeom>
          <a:solidFill>
            <a:srgbClr val="FFFFF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291072" y="3867912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FFA00F"/>
                </a:solidFill>
                <a:latin typeface="Aptos"/>
              </a:defRPr>
            </a:pPr>
            <a:r>
              <a:t>DOCTRINAL DISPUTE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91072" y="4160520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Private or public corporation?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91072" y="4663440"/>
            <a:ext cx="4882896" cy="813815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400" b="0">
                <a:solidFill>
                  <a:srgbClr val="0D1E1C"/>
                </a:solidFill>
                <a:latin typeface="Aptos"/>
              </a:defRPr>
            </a:pPr>
            <a:r>
              <a:t>Classification determined whether the charter constrained legislative control.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870448"/>
            <a:ext cx="10698480" cy="29260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400" b="1">
                <a:solidFill>
                  <a:srgbClr val="0D1E1C"/>
                </a:solidFill>
                <a:latin typeface="Aptos"/>
              </a:defRPr>
            </a:pPr>
            <a:r>
              <a:t>History sharpened the dispute; the Court resolved it through contract, corporate classification, and impairment.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E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93E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C4DD88"/>
                </a:solidFill>
                <a:latin typeface="Aptos"/>
              </a:defRPr>
            </a:pPr>
            <a:r>
              <a:t>LEGAL HINGE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Georgia"/>
              </a:defRPr>
            </a:pPr>
            <a:r>
              <a:t>Build the Contract Clause analysis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07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C4DD88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481328"/>
            <a:ext cx="11018520" cy="777240"/>
          </a:xfrm>
          <a:prstGeom prst="roundRect">
            <a:avLst/>
          </a:prstGeom>
          <a:solidFill>
            <a:srgbClr val="12312B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1673352"/>
            <a:ext cx="10652760" cy="347472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2100" b="1">
                <a:solidFill>
                  <a:srgbClr val="FFFFFF"/>
                </a:solidFill>
                <a:latin typeface="Georgia"/>
              </a:defRPr>
            </a:pPr>
            <a:r>
              <a:t>“No State shall … pass any … Law impairing the Obligation of Contracts.”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97480"/>
            <a:ext cx="3383280" cy="2514600"/>
          </a:xfrm>
          <a:prstGeom prst="roundRect">
            <a:avLst/>
          </a:prstGeom>
          <a:solidFill>
            <a:srgbClr val="1B3A33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4671" y="2843784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671" y="313639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Contract?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1" y="3639312"/>
            <a:ext cx="305409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Aptos"/>
              </a:defRPr>
            </a:pPr>
            <a:r>
              <a:t>The 1769 charter created enforceable institutional arrangements.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43400" y="2697480"/>
            <a:ext cx="3383280" cy="2514600"/>
          </a:xfrm>
          <a:prstGeom prst="roundRect">
            <a:avLst/>
          </a:prstGeom>
          <a:solidFill>
            <a:srgbClr val="1B3A33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07992" y="2843784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07992" y="313639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Protected arrangement?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07992" y="3639312"/>
            <a:ext cx="305409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Aptos"/>
              </a:defRPr>
            </a:pPr>
            <a:r>
              <a:t>Corporate identity, trustees, donated property, and charter-created governance.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46719" y="2697480"/>
            <a:ext cx="3383280" cy="2514600"/>
          </a:xfrm>
          <a:prstGeom prst="roundRect">
            <a:avLst/>
          </a:prstGeom>
          <a:solidFill>
            <a:srgbClr val="1B3A33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11311" y="2843784"/>
            <a:ext cx="30540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11311" y="3136392"/>
            <a:ext cx="30540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Impairment?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11311" y="3639312"/>
            <a:ext cx="3054096" cy="145389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FFFFFF"/>
                </a:solidFill>
                <a:latin typeface="Aptos"/>
              </a:defRPr>
            </a:pPr>
            <a:r>
              <a:t>New Hampshire materially replaced the structure established by the charter.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3C73"/>
          </a:solidFill>
          <a:ln>
            <a:solidFill>
              <a:srgbClr val="003C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003C73"/>
                </a:solidFill>
                <a:latin typeface="Aptos"/>
              </a:defRPr>
            </a:pPr>
            <a:r>
              <a:t>CLASSIFICATION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0D1E1C"/>
                </a:solidFill>
                <a:latin typeface="Georgia"/>
              </a:defRPr>
            </a:pPr>
            <a:r>
              <a:t>Public purpose ≠ public ownership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3C73"/>
                </a:solidFill>
                <a:latin typeface="Aptos"/>
              </a:defRPr>
            </a:pPr>
            <a:r>
              <a:t>08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003C73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490472"/>
            <a:ext cx="10789920" cy="7315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800" b="0">
                <a:solidFill>
                  <a:srgbClr val="0D1E1C"/>
                </a:solidFill>
                <a:latin typeface="Georgia"/>
              </a:defRPr>
            </a:pPr>
            <a:r>
              <a:t>Dartmouth educated the public and served charitable purposes. That did not make it a public corporation subject to direct legislative control.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514600"/>
            <a:ext cx="4663440" cy="2331720"/>
          </a:xfrm>
          <a:prstGeom prst="roundRect">
            <a:avLst/>
          </a:prstGeom>
          <a:solidFill>
            <a:srgbClr val="FFFFFF"/>
          </a:solidFill>
          <a:ln>
            <a:solidFill>
              <a:srgbClr val="003C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0392" y="2660904"/>
            <a:ext cx="4334255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3C73"/>
                </a:solidFill>
                <a:latin typeface="Aptos"/>
              </a:defRPr>
            </a:pPr>
            <a:r>
              <a:t>PUBLIC PURPOSE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2953512"/>
            <a:ext cx="4334255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Education benefits society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0392" y="3456432"/>
            <a:ext cx="4334255" cy="127101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0D1E1C"/>
                </a:solidFill>
                <a:latin typeface="Aptos"/>
              </a:defRPr>
            </a:pPr>
            <a:r>
              <a:t>The state could value, support, and regulate education without owning every institution that provided 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94960" y="3291840"/>
            <a:ext cx="1389888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400" b="1">
                <a:solidFill>
                  <a:srgbClr val="00693E"/>
                </a:solidFill>
                <a:latin typeface="Aptos"/>
              </a:defRPr>
            </a:pPr>
            <a:r>
              <a:t>IS NOT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12280" y="2514600"/>
            <a:ext cx="4663440" cy="2331720"/>
          </a:xfrm>
          <a:prstGeom prst="roundRect">
            <a:avLst/>
          </a:prstGeom>
          <a:solidFill>
            <a:srgbClr val="FFFFFF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976872" y="2660904"/>
            <a:ext cx="4334255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00693E"/>
                </a:solidFill>
                <a:latin typeface="Aptos"/>
              </a:defRPr>
            </a:pPr>
            <a:r>
              <a:t>PRIVATE CORPORATION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76872" y="2953512"/>
            <a:ext cx="4334255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0D1E1C"/>
                </a:solidFill>
                <a:latin typeface="Georgia"/>
              </a:defRPr>
            </a:pPr>
            <a:r>
              <a:t>The charter still mattered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76872" y="3456432"/>
            <a:ext cx="4334255" cy="127101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500" b="0">
                <a:solidFill>
                  <a:srgbClr val="0D1E1C"/>
                </a:solidFill>
                <a:latin typeface="Aptos"/>
              </a:defRPr>
            </a:pPr>
            <a:r>
              <a:t>Private donations and charter-created governance did not become state property merely because the college served the public.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5175504"/>
            <a:ext cx="10789920" cy="603504"/>
          </a:xfrm>
          <a:prstGeom prst="roundRect">
            <a:avLst/>
          </a:prstGeom>
          <a:solidFill>
            <a:srgbClr val="003C73"/>
          </a:solidFill>
          <a:ln>
            <a:solidFill>
              <a:srgbClr val="003C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5340096"/>
            <a:ext cx="104241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ptos"/>
              </a:defRPr>
            </a:pPr>
            <a:r>
              <a:t>The boundary: regulation versus displacement of a private corporation’s legal identity.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E1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FFA00F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310896"/>
            <a:ext cx="73152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000" b="1">
                <a:solidFill>
                  <a:srgbClr val="C4DD88"/>
                </a:solidFill>
                <a:latin typeface="Aptos"/>
              </a:defRPr>
            </a:pPr>
            <a:r>
              <a:t>GROUP EXERCISE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658368"/>
            <a:ext cx="10972800" cy="9144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2800" b="1">
                <a:solidFill>
                  <a:srgbClr val="FFFFFF"/>
                </a:solidFill>
                <a:latin typeface="Georgia"/>
              </a:defRPr>
            </a:pPr>
            <a:r>
              <a:t>Regulation—or institutional takeover?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6455664"/>
            <a:ext cx="640080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09 / 14  ·  Dartmouth College v. Woodward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18320" y="6455664"/>
            <a:ext cx="2148840" cy="201168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r">
              <a:defRPr sz="900" b="1">
                <a:solidFill>
                  <a:srgbClr val="C4DD88"/>
                </a:solidFill>
                <a:latin typeface="Aptos"/>
              </a:defRPr>
            </a:pPr>
            <a:r>
              <a:t>THE GOVERNANCE PARADOX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389888"/>
            <a:ext cx="109728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400" b="1">
                <a:solidFill>
                  <a:srgbClr val="F5DC69"/>
                </a:solidFill>
                <a:latin typeface="Aptos"/>
              </a:defRPr>
            </a:pPr>
            <a:r>
              <a:t>Classify each response: REGULATION  ·  BORDERLINE  ·  TAKEOVER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" y="1828800"/>
            <a:ext cx="5212080" cy="1261872"/>
          </a:xfrm>
          <a:prstGeom prst="roundRect">
            <a:avLst/>
          </a:prstGeom>
          <a:solidFill>
            <a:srgbClr val="1B3A33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1975104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STATE ACTION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2267712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Reporting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" y="2770632"/>
            <a:ext cx="4882896" cy="201167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Aptos"/>
              </a:defRPr>
            </a:pPr>
            <a:r>
              <a:t>Require financial and enrollment reports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26480" y="1828800"/>
            <a:ext cx="5212080" cy="1261872"/>
          </a:xfrm>
          <a:prstGeom prst="roundRect">
            <a:avLst/>
          </a:prstGeom>
          <a:solidFill>
            <a:srgbClr val="1B3A33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91072" y="1975104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STATE ACTION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91072" y="2267712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General rules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1072" y="2770632"/>
            <a:ext cx="4882896" cy="201167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Aptos"/>
              </a:defRPr>
            </a:pPr>
            <a:r>
              <a:t>Apply neutral health, safety, and fiduciary rules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3337560"/>
            <a:ext cx="5212080" cy="1261872"/>
          </a:xfrm>
          <a:prstGeom prst="roundRect">
            <a:avLst/>
          </a:prstGeom>
          <a:solidFill>
            <a:srgbClr val="1B3A33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58952" y="3483864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STATE ACTION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" y="3776472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Appointment veto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" y="4279392"/>
            <a:ext cx="4882896" cy="201167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Aptos"/>
              </a:defRPr>
            </a:pPr>
            <a:r>
              <a:t>Let public overseers block trustee appointments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26480" y="3337560"/>
            <a:ext cx="5212080" cy="1261872"/>
          </a:xfrm>
          <a:prstGeom prst="roundRect">
            <a:avLst/>
          </a:prstGeom>
          <a:solidFill>
            <a:srgbClr val="1B3A33"/>
          </a:solidFill>
          <a:ln>
            <a:solidFill>
              <a:srgbClr val="FFA00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291072" y="3483864"/>
            <a:ext cx="4882896" cy="219456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900" b="1">
                <a:solidFill>
                  <a:srgbClr val="C4DD88"/>
                </a:solidFill>
                <a:latin typeface="Aptos"/>
              </a:defRPr>
            </a:pPr>
            <a:r>
              <a:t>STATE ACTION 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91072" y="3776472"/>
            <a:ext cx="4882896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700" b="1">
                <a:solidFill>
                  <a:srgbClr val="FFFFFF"/>
                </a:solidFill>
                <a:latin typeface="Georgia"/>
              </a:defRPr>
            </a:pPr>
            <a:r>
              <a:t>Board replacement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91072" y="4279392"/>
            <a:ext cx="4882896" cy="201167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l">
              <a:defRPr sz="1300" b="0">
                <a:solidFill>
                  <a:srgbClr val="FFFFFF"/>
                </a:solidFill>
                <a:latin typeface="Aptos"/>
              </a:defRPr>
            </a:pPr>
            <a:r>
              <a:t>Replace the board with a state-shaped structure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94360" y="5010912"/>
            <a:ext cx="3383280" cy="749808"/>
          </a:xfrm>
          <a:prstGeom prst="roundRect">
            <a:avLst/>
          </a:prstGeom>
          <a:solidFill>
            <a:srgbClr val="12312B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5129784"/>
            <a:ext cx="310896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000" b="1">
                <a:solidFill>
                  <a:srgbClr val="C4DD88"/>
                </a:solidFill>
                <a:latin typeface="Aptos"/>
              </a:defRPr>
            </a:pPr>
            <a:r>
              <a:t>SCOPE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1520" y="5340096"/>
            <a:ext cx="31089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General rule or institution-specific?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389120" y="5010912"/>
            <a:ext cx="3383280" cy="749808"/>
          </a:xfrm>
          <a:prstGeom prst="roundRect">
            <a:avLst/>
          </a:prstGeom>
          <a:solidFill>
            <a:srgbClr val="12312B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26280" y="5129784"/>
            <a:ext cx="310896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000" b="1">
                <a:solidFill>
                  <a:srgbClr val="C4DD88"/>
                </a:solidFill>
                <a:latin typeface="Aptos"/>
              </a:defRPr>
            </a:pPr>
            <a:r>
              <a:t>AUTHORITY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26280" y="5340096"/>
            <a:ext cx="31089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Obligation or governing power?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183880" y="5010912"/>
            <a:ext cx="3383280" cy="749808"/>
          </a:xfrm>
          <a:prstGeom prst="roundRect">
            <a:avLst/>
          </a:prstGeom>
          <a:solidFill>
            <a:srgbClr val="12312B"/>
          </a:solidFill>
          <a:ln>
            <a:solidFill>
              <a:srgbClr val="00693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321040" y="5129784"/>
            <a:ext cx="3108960" cy="1828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000" b="1">
                <a:solidFill>
                  <a:srgbClr val="C4DD88"/>
                </a:solidFill>
                <a:latin typeface="Aptos"/>
              </a:defRPr>
            </a:pPr>
            <a:r>
              <a:t>CONTROL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321040" y="5340096"/>
            <a:ext cx="3108960" cy="256032"/>
          </a:xfrm>
          <a:prstGeom prst="rect">
            <a:avLst/>
          </a:prstGeom>
          <a:noFill/>
        </p:spPr>
        <p:txBody>
          <a:bodyPr wrap="square" lIns="73152" rIns="73152" tIns="73152" bIns="73152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ptos"/>
              </a:defRPr>
            </a:pPr>
            <a:r>
              <a:t>Does the charter decision-maker remain?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Governance Paradox — Dartmouth College v. Woodward</dc:title>
  <dc:subject>A 14-part Contract Clause lesson aligned with dartmouth.dchang.net</dc:subject>
  <dc:creator>Daniel Chang</dc:creator>
  <cp:keywords>Dartmouth College v. Woodward, Contract Clause, governance, higher education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